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96" r:id="rId3"/>
    <p:sldId id="308" r:id="rId4"/>
    <p:sldId id="297" r:id="rId5"/>
    <p:sldId id="299" r:id="rId6"/>
    <p:sldId id="329" r:id="rId7"/>
    <p:sldId id="309" r:id="rId8"/>
    <p:sldId id="259" r:id="rId9"/>
    <p:sldId id="261" r:id="rId10"/>
    <p:sldId id="262" r:id="rId11"/>
    <p:sldId id="324" r:id="rId12"/>
    <p:sldId id="310" r:id="rId13"/>
    <p:sldId id="264" r:id="rId14"/>
    <p:sldId id="271" r:id="rId15"/>
    <p:sldId id="316" r:id="rId16"/>
    <p:sldId id="272" r:id="rId17"/>
    <p:sldId id="265" r:id="rId18"/>
    <p:sldId id="266" r:id="rId19"/>
    <p:sldId id="267" r:id="rId20"/>
    <p:sldId id="269" r:id="rId21"/>
    <p:sldId id="273" r:id="rId22"/>
    <p:sldId id="275" r:id="rId23"/>
    <p:sldId id="274" r:id="rId24"/>
    <p:sldId id="276" r:id="rId25"/>
    <p:sldId id="278" r:id="rId26"/>
    <p:sldId id="323" r:id="rId27"/>
    <p:sldId id="325" r:id="rId28"/>
    <p:sldId id="326" r:id="rId29"/>
    <p:sldId id="327" r:id="rId30"/>
    <p:sldId id="328" r:id="rId31"/>
    <p:sldId id="331" r:id="rId32"/>
    <p:sldId id="287" r:id="rId33"/>
    <p:sldId id="279" r:id="rId34"/>
    <p:sldId id="280" r:id="rId35"/>
    <p:sldId id="281" r:id="rId36"/>
    <p:sldId id="314" r:id="rId37"/>
    <p:sldId id="317" r:id="rId38"/>
    <p:sldId id="318" r:id="rId39"/>
    <p:sldId id="330" r:id="rId40"/>
    <p:sldId id="320" r:id="rId41"/>
    <p:sldId id="321" r:id="rId42"/>
    <p:sldId id="322" r:id="rId43"/>
    <p:sldId id="294" r:id="rId44"/>
    <p:sldId id="286"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9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1F164-602B-4196-88AC-13995D0D4E4A}" type="datetimeFigureOut">
              <a:rPr lang="it-IT" smtClean="0"/>
              <a:t>05/03/2025</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B5319-29B5-4B2E-B5BE-58313AE098D2}" type="slidenum">
              <a:rPr lang="it-IT" smtClean="0"/>
              <a:t>‹N›</a:t>
            </a:fld>
            <a:endParaRPr lang="it-IT"/>
          </a:p>
        </p:txBody>
      </p:sp>
    </p:spTree>
    <p:extLst>
      <p:ext uri="{BB962C8B-B14F-4D97-AF65-F5344CB8AC3E}">
        <p14:creationId xmlns:p14="http://schemas.microsoft.com/office/powerpoint/2010/main" val="2930411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30B5319-29B5-4B2E-B5BE-58313AE098D2}" type="slidenum">
              <a:rPr lang="it-IT" smtClean="0"/>
              <a:t>3</a:t>
            </a:fld>
            <a:endParaRPr lang="it-IT"/>
          </a:p>
        </p:txBody>
      </p:sp>
    </p:spTree>
    <p:extLst>
      <p:ext uri="{BB962C8B-B14F-4D97-AF65-F5344CB8AC3E}">
        <p14:creationId xmlns:p14="http://schemas.microsoft.com/office/powerpoint/2010/main" val="301701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30B5319-29B5-4B2E-B5BE-58313AE098D2}" type="slidenum">
              <a:rPr lang="it-IT" smtClean="0"/>
              <a:t>5</a:t>
            </a:fld>
            <a:endParaRPr lang="it-IT"/>
          </a:p>
        </p:txBody>
      </p:sp>
    </p:spTree>
    <p:extLst>
      <p:ext uri="{BB962C8B-B14F-4D97-AF65-F5344CB8AC3E}">
        <p14:creationId xmlns:p14="http://schemas.microsoft.com/office/powerpoint/2010/main" val="358840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30B5319-29B5-4B2E-B5BE-58313AE098D2}" type="slidenum">
              <a:rPr lang="it-IT" smtClean="0"/>
              <a:t>6</a:t>
            </a:fld>
            <a:endParaRPr lang="it-IT"/>
          </a:p>
        </p:txBody>
      </p:sp>
    </p:spTree>
    <p:extLst>
      <p:ext uri="{BB962C8B-B14F-4D97-AF65-F5344CB8AC3E}">
        <p14:creationId xmlns:p14="http://schemas.microsoft.com/office/powerpoint/2010/main" val="390395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30B5319-29B5-4B2E-B5BE-58313AE098D2}" type="slidenum">
              <a:rPr lang="it-IT" smtClean="0"/>
              <a:t>25</a:t>
            </a:fld>
            <a:endParaRPr lang="it-IT"/>
          </a:p>
        </p:txBody>
      </p:sp>
    </p:spTree>
    <p:extLst>
      <p:ext uri="{BB962C8B-B14F-4D97-AF65-F5344CB8AC3E}">
        <p14:creationId xmlns:p14="http://schemas.microsoft.com/office/powerpoint/2010/main" val="137832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30B5319-29B5-4B2E-B5BE-58313AE098D2}" type="slidenum">
              <a:rPr lang="it-IT" smtClean="0"/>
              <a:t>31</a:t>
            </a:fld>
            <a:endParaRPr lang="it-IT"/>
          </a:p>
        </p:txBody>
      </p:sp>
    </p:spTree>
    <p:extLst>
      <p:ext uri="{BB962C8B-B14F-4D97-AF65-F5344CB8AC3E}">
        <p14:creationId xmlns:p14="http://schemas.microsoft.com/office/powerpoint/2010/main" val="3717387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05/03/2025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05/03/2025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05/03/2025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05/03/2025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05/03/2025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49D355-16BD-4E45-BD9A-5EA878CF7CBD}" type="datetimeFigureOut">
              <a:rPr lang="it-IT" smtClean="0"/>
              <a:t>05/03/2025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F49D355-16BD-4E45-BD9A-5EA878CF7CBD}" type="datetimeFigureOut">
              <a:rPr lang="it-IT" smtClean="0"/>
              <a:t>05/03/2025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F49D355-16BD-4E45-BD9A-5EA878CF7CBD}" type="datetimeFigureOut">
              <a:rPr lang="it-IT" smtClean="0"/>
              <a:t>05/03/2025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05/03/2025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05/03/2025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05/03/2025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05/03/2025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US" dirty="0">
                <a:solidFill>
                  <a:schemeClr val="tx2">
                    <a:lumMod val="75000"/>
                  </a:schemeClr>
                </a:solidFill>
              </a:rPr>
              <a:t>WHY ROME WAS BORN IN ROME</a:t>
            </a:r>
            <a:endParaRPr lang="it-IT" dirty="0">
              <a:solidFill>
                <a:schemeClr val="tx2">
                  <a:lumMod val="75000"/>
                </a:schemeClr>
              </a:solidFill>
            </a:endParaRPr>
          </a:p>
        </p:txBody>
      </p:sp>
      <p:sp>
        <p:nvSpPr>
          <p:cNvPr id="3" name="Sottotitolo 2"/>
          <p:cNvSpPr>
            <a:spLocks noGrp="1"/>
          </p:cNvSpPr>
          <p:nvPr>
            <p:ph type="subTitle" idx="1"/>
          </p:nvPr>
        </p:nvSpPr>
        <p:spPr>
          <a:xfrm>
            <a:off x="2483768" y="332656"/>
            <a:ext cx="6400800" cy="1752600"/>
          </a:xfrm>
        </p:spPr>
        <p:txBody>
          <a:bodyPr/>
          <a:lstStyle/>
          <a:p>
            <a:r>
              <a:rPr lang="it-IT" dirty="0">
                <a:solidFill>
                  <a:schemeClr val="tx2">
                    <a:lumMod val="75000"/>
                  </a:schemeClr>
                </a:solidFill>
              </a:rPr>
              <a:t>Antonio Perrone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1584176" cy="156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611560" y="3717032"/>
            <a:ext cx="8136904" cy="1815882"/>
          </a:xfrm>
          <a:prstGeom prst="rect">
            <a:avLst/>
          </a:prstGeom>
        </p:spPr>
        <p:txBody>
          <a:bodyPr wrap="square">
            <a:spAutoFit/>
          </a:bodyPr>
          <a:lstStyle/>
          <a:p>
            <a:pPr algn="just"/>
            <a:r>
              <a:rPr lang="en-US" sz="2800" dirty="0">
                <a:solidFill>
                  <a:schemeClr val="tx2">
                    <a:lumMod val="75000"/>
                  </a:schemeClr>
                </a:solidFill>
              </a:rPr>
              <a:t>Twenty-three centuries after Quintus Ennius and twenty centuries after Titus Livius, modern electronic cartography allows us to formulate a new hypothesis about the prehistoric origins of the city of Rome.</a:t>
            </a:r>
            <a:endParaRPr lang="it-IT" sz="2800" dirty="0">
              <a:solidFill>
                <a:schemeClr val="tx2">
                  <a:lumMod val="75000"/>
                </a:schemeClr>
              </a:solidFill>
            </a:endParaRPr>
          </a:p>
        </p:txBody>
      </p:sp>
    </p:spTree>
    <p:extLst>
      <p:ext uri="{BB962C8B-B14F-4D97-AF65-F5344CB8AC3E}">
        <p14:creationId xmlns:p14="http://schemas.microsoft.com/office/powerpoint/2010/main" val="1024407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640569" y="4509120"/>
            <a:ext cx="7603839" cy="954107"/>
          </a:xfrm>
          <a:prstGeom prst="rect">
            <a:avLst/>
          </a:prstGeom>
        </p:spPr>
        <p:txBody>
          <a:bodyPr wrap="square">
            <a:spAutoFit/>
          </a:bodyPr>
          <a:lstStyle/>
          <a:p>
            <a:r>
              <a:rPr lang="en-US" sz="2800" dirty="0">
                <a:solidFill>
                  <a:schemeClr val="tx2">
                    <a:lumMod val="75000"/>
                  </a:schemeClr>
                </a:solidFill>
              </a:rPr>
              <a:t>So I have seen that this straight line reaches the ancient port of </a:t>
            </a:r>
            <a:r>
              <a:rPr lang="en-US" sz="2800" dirty="0" err="1">
                <a:solidFill>
                  <a:schemeClr val="tx2">
                    <a:lumMod val="75000"/>
                  </a:schemeClr>
                </a:solidFill>
              </a:rPr>
              <a:t>Luni</a:t>
            </a:r>
            <a:r>
              <a:rPr lang="en-US" sz="2800" dirty="0">
                <a:solidFill>
                  <a:schemeClr val="tx2">
                    <a:lumMod val="75000"/>
                  </a:schemeClr>
                </a:solidFill>
              </a:rPr>
              <a:t>, in Liguria, near La Spezia</a:t>
            </a:r>
            <a:endParaRPr lang="it-IT" sz="2800" dirty="0"/>
          </a:p>
        </p:txBody>
      </p:sp>
      <p:pic>
        <p:nvPicPr>
          <p:cNvPr id="5122" name="Picture 2" descr="C:\Users\User\Documents\2023\ROMA 2023\PRESENTAZIONE E PROMOZIONE\POWERPOINT\muta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069" y="328811"/>
            <a:ext cx="3598991" cy="418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320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640569" y="4509120"/>
            <a:ext cx="7603839" cy="1815882"/>
          </a:xfrm>
          <a:prstGeom prst="rect">
            <a:avLst/>
          </a:prstGeom>
        </p:spPr>
        <p:txBody>
          <a:bodyPr wrap="square">
            <a:spAutoFit/>
          </a:bodyPr>
          <a:lstStyle/>
          <a:p>
            <a:r>
              <a:rPr lang="en-US" sz="2800" dirty="0">
                <a:solidFill>
                  <a:schemeClr val="tx2">
                    <a:lumMod val="75000"/>
                  </a:schemeClr>
                </a:solidFill>
              </a:rPr>
              <a:t>Several surveys and the use of the modern cartographic tools convinced me that this straight line, walked by foot, was one day and half shorter than the costal way</a:t>
            </a:r>
            <a:endParaRPr lang="it-IT" sz="2800" dirty="0"/>
          </a:p>
        </p:txBody>
      </p:sp>
      <p:pic>
        <p:nvPicPr>
          <p:cNvPr id="5122" name="Picture 2" descr="C:\Users\User\Documents\2023\ROMA 2023\PRESENTAZIONE E PROMOZIONE\POWERPOINT\muta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069" y="328811"/>
            <a:ext cx="3598991" cy="418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109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27584" y="4725144"/>
            <a:ext cx="7704856" cy="1815882"/>
          </a:xfrm>
          <a:prstGeom prst="rect">
            <a:avLst/>
          </a:prstGeom>
        </p:spPr>
        <p:txBody>
          <a:bodyPr wrap="square">
            <a:spAutoFit/>
          </a:bodyPr>
          <a:lstStyle/>
          <a:p>
            <a:pPr algn="just"/>
            <a:r>
              <a:rPr lang="en-US" sz="2800" dirty="0">
                <a:solidFill>
                  <a:schemeClr val="tx2">
                    <a:lumMod val="75000"/>
                  </a:schemeClr>
                </a:solidFill>
              </a:rPr>
              <a:t>After this, I have checked, in literature, the existence of traffic between the Provence and the Campania, between the Greece and the Liguria, between Massalia and the Phoenician</a:t>
            </a:r>
            <a:endParaRPr lang="it-IT" sz="2800" dirty="0">
              <a:solidFill>
                <a:schemeClr val="tx2">
                  <a:lumMod val="75000"/>
                </a:schemeClr>
              </a:solidFill>
            </a:endParaRPr>
          </a:p>
        </p:txBody>
      </p:sp>
      <p:pic>
        <p:nvPicPr>
          <p:cNvPr id="5" name="Immagine 4">
            <a:extLst>
              <a:ext uri="{FF2B5EF4-FFF2-40B4-BE49-F238E27FC236}">
                <a16:creationId xmlns:a16="http://schemas.microsoft.com/office/drawing/2014/main" id="{88A46031-3C41-B1D5-DD19-85AEE164D0B9}"/>
              </a:ext>
            </a:extLst>
          </p:cNvPr>
          <p:cNvPicPr>
            <a:picLocks noChangeAspect="1"/>
          </p:cNvPicPr>
          <p:nvPr/>
        </p:nvPicPr>
        <p:blipFill>
          <a:blip r:embed="rId3"/>
          <a:stretch>
            <a:fillRect/>
          </a:stretch>
        </p:blipFill>
        <p:spPr>
          <a:xfrm>
            <a:off x="4139952" y="149469"/>
            <a:ext cx="3234122" cy="4398822"/>
          </a:xfrm>
          <a:prstGeom prst="rect">
            <a:avLst/>
          </a:prstGeom>
        </p:spPr>
      </p:pic>
    </p:spTree>
    <p:extLst>
      <p:ext uri="{BB962C8B-B14F-4D97-AF65-F5344CB8AC3E}">
        <p14:creationId xmlns:p14="http://schemas.microsoft.com/office/powerpoint/2010/main" val="323152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251520" y="1479122"/>
            <a:ext cx="4497713" cy="4401205"/>
          </a:xfrm>
          <a:prstGeom prst="rect">
            <a:avLst/>
          </a:prstGeom>
        </p:spPr>
        <p:txBody>
          <a:bodyPr wrap="square">
            <a:spAutoFit/>
          </a:bodyPr>
          <a:lstStyle/>
          <a:p>
            <a:pPr algn="just"/>
            <a:r>
              <a:rPr lang="en-US" sz="2800" dirty="0">
                <a:solidFill>
                  <a:schemeClr val="tx2">
                    <a:lumMod val="75000"/>
                  </a:schemeClr>
                </a:solidFill>
              </a:rPr>
              <a:t>In the period in which - during the winter - sailing by sea was impossible or even forbidden, it is reasonable that the people went on foot by land. Consider the case of a merchant who wants to order a shipload of olive oil for when the next season will be again navigable.</a:t>
            </a:r>
            <a:endParaRPr lang="it-IT" sz="2800" dirty="0"/>
          </a:p>
        </p:txBody>
      </p:sp>
      <p:pic>
        <p:nvPicPr>
          <p:cNvPr id="5" name="Immagine 4">
            <a:extLst>
              <a:ext uri="{FF2B5EF4-FFF2-40B4-BE49-F238E27FC236}">
                <a16:creationId xmlns:a16="http://schemas.microsoft.com/office/drawing/2014/main" id="{817FE631-D310-8EAC-AE4B-EF4DA3F8A5CB}"/>
              </a:ext>
            </a:extLst>
          </p:cNvPr>
          <p:cNvPicPr>
            <a:picLocks noChangeAspect="1"/>
          </p:cNvPicPr>
          <p:nvPr/>
        </p:nvPicPr>
        <p:blipFill>
          <a:blip r:embed="rId3"/>
          <a:stretch>
            <a:fillRect/>
          </a:stretch>
        </p:blipFill>
        <p:spPr>
          <a:xfrm>
            <a:off x="5148064" y="100537"/>
            <a:ext cx="2339543" cy="5349704"/>
          </a:xfrm>
          <a:prstGeom prst="rect">
            <a:avLst/>
          </a:prstGeom>
        </p:spPr>
      </p:pic>
    </p:spTree>
    <p:extLst>
      <p:ext uri="{BB962C8B-B14F-4D97-AF65-F5344CB8AC3E}">
        <p14:creationId xmlns:p14="http://schemas.microsoft.com/office/powerpoint/2010/main" val="192544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539552" y="4149080"/>
            <a:ext cx="8280479" cy="2246769"/>
          </a:xfrm>
          <a:prstGeom prst="rect">
            <a:avLst/>
          </a:prstGeom>
        </p:spPr>
        <p:txBody>
          <a:bodyPr wrap="square">
            <a:spAutoFit/>
          </a:bodyPr>
          <a:lstStyle/>
          <a:p>
            <a:r>
              <a:rPr lang="en-US" sz="2800" dirty="0">
                <a:solidFill>
                  <a:schemeClr val="tx2">
                    <a:lumMod val="75000"/>
                  </a:schemeClr>
                </a:solidFill>
              </a:rPr>
              <a:t>This phenomenon will have had very specific consequences at some points along the main stretches of road. A ford, a cliff, a deep valley will have slowly discouraged the wayfarers from completing the stage late in the evening.</a:t>
            </a:r>
            <a:endParaRPr lang="it-IT" sz="2800" dirty="0"/>
          </a:p>
        </p:txBody>
      </p:sp>
      <p:pic>
        <p:nvPicPr>
          <p:cNvPr id="4" name="Immagine 3">
            <a:extLst>
              <a:ext uri="{FF2B5EF4-FFF2-40B4-BE49-F238E27FC236}">
                <a16:creationId xmlns:a16="http://schemas.microsoft.com/office/drawing/2014/main" id="{01ED28A8-9946-8765-8ABC-DCF1788E5DCF}"/>
              </a:ext>
            </a:extLst>
          </p:cNvPr>
          <p:cNvPicPr>
            <a:picLocks noChangeAspect="1"/>
          </p:cNvPicPr>
          <p:nvPr/>
        </p:nvPicPr>
        <p:blipFill>
          <a:blip r:embed="rId3"/>
          <a:stretch>
            <a:fillRect/>
          </a:stretch>
        </p:blipFill>
        <p:spPr>
          <a:xfrm>
            <a:off x="2987824" y="104549"/>
            <a:ext cx="5759624" cy="3891765"/>
          </a:xfrm>
          <a:prstGeom prst="rect">
            <a:avLst/>
          </a:prstGeom>
        </p:spPr>
      </p:pic>
    </p:spTree>
    <p:extLst>
      <p:ext uri="{BB962C8B-B14F-4D97-AF65-F5344CB8AC3E}">
        <p14:creationId xmlns:p14="http://schemas.microsoft.com/office/powerpoint/2010/main" val="1899216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79512" y="4005064"/>
            <a:ext cx="8280479" cy="1815882"/>
          </a:xfrm>
          <a:prstGeom prst="rect">
            <a:avLst/>
          </a:prstGeom>
        </p:spPr>
        <p:txBody>
          <a:bodyPr wrap="square">
            <a:spAutoFit/>
          </a:bodyPr>
          <a:lstStyle/>
          <a:p>
            <a:r>
              <a:rPr lang="en-US" sz="2800" dirty="0">
                <a:solidFill>
                  <a:schemeClr val="tx2">
                    <a:lumMod val="75000"/>
                  </a:schemeClr>
                </a:solidFill>
              </a:rPr>
              <a:t>At the river crossings, the boatmen will have built their first huts; the innkeepers will have set up kitchens and sleeping places and the merchants will have begun to consider these places as privileged sites for their trades</a:t>
            </a:r>
            <a:r>
              <a:rPr lang="it-IT" sz="2800" dirty="0">
                <a:solidFill>
                  <a:schemeClr val="tx2">
                    <a:lumMod val="75000"/>
                  </a:schemeClr>
                </a:solidFill>
              </a:rPr>
              <a:t> </a:t>
            </a:r>
            <a:endParaRPr lang="it-IT" sz="2800" dirty="0"/>
          </a:p>
        </p:txBody>
      </p:sp>
      <p:pic>
        <p:nvPicPr>
          <p:cNvPr id="2" name="Immagine 1">
            <a:extLst>
              <a:ext uri="{FF2B5EF4-FFF2-40B4-BE49-F238E27FC236}">
                <a16:creationId xmlns:a16="http://schemas.microsoft.com/office/drawing/2014/main" id="{9FAFD40F-6C20-80E6-FC08-AE17AB147AB4}"/>
              </a:ext>
            </a:extLst>
          </p:cNvPr>
          <p:cNvPicPr>
            <a:picLocks noChangeAspect="1"/>
          </p:cNvPicPr>
          <p:nvPr/>
        </p:nvPicPr>
        <p:blipFill>
          <a:blip r:embed="rId3"/>
          <a:stretch>
            <a:fillRect/>
          </a:stretch>
        </p:blipFill>
        <p:spPr>
          <a:xfrm>
            <a:off x="4329012" y="260648"/>
            <a:ext cx="2780017" cy="3645724"/>
          </a:xfrm>
          <a:prstGeom prst="rect">
            <a:avLst/>
          </a:prstGeom>
        </p:spPr>
      </p:pic>
    </p:spTree>
    <p:extLst>
      <p:ext uri="{BB962C8B-B14F-4D97-AF65-F5344CB8AC3E}">
        <p14:creationId xmlns:p14="http://schemas.microsoft.com/office/powerpoint/2010/main" val="2428760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927311" y="4437112"/>
            <a:ext cx="7776864" cy="1815882"/>
          </a:xfrm>
          <a:prstGeom prst="rect">
            <a:avLst/>
          </a:prstGeom>
        </p:spPr>
        <p:txBody>
          <a:bodyPr wrap="square">
            <a:spAutoFit/>
          </a:bodyPr>
          <a:lstStyle/>
          <a:p>
            <a:pPr algn="just"/>
            <a:r>
              <a:rPr lang="en-US" sz="2800" dirty="0">
                <a:solidFill>
                  <a:schemeClr val="tx2">
                    <a:lumMod val="75000"/>
                  </a:schemeClr>
                </a:solidFill>
              </a:rPr>
              <a:t>Little by little, leaving the two lakes of </a:t>
            </a:r>
            <a:r>
              <a:rPr lang="en-US" sz="2800" dirty="0" err="1">
                <a:solidFill>
                  <a:schemeClr val="tx2">
                    <a:lumMod val="75000"/>
                  </a:schemeClr>
                </a:solidFill>
              </a:rPr>
              <a:t>Bracciano</a:t>
            </a:r>
            <a:r>
              <a:rPr lang="en-US" sz="2800" dirty="0">
                <a:solidFill>
                  <a:schemeClr val="tx2">
                    <a:lumMod val="75000"/>
                  </a:schemeClr>
                </a:solidFill>
              </a:rPr>
              <a:t> and Albano to the east, the path formed the first urban settlements on the narrowest point of the swampy Tiber</a:t>
            </a:r>
            <a:endParaRPr lang="it-IT" sz="2800"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558508"/>
            <a:ext cx="5040560" cy="371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511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99592" y="5229200"/>
            <a:ext cx="7885236" cy="954107"/>
          </a:xfrm>
          <a:prstGeom prst="rect">
            <a:avLst/>
          </a:prstGeom>
        </p:spPr>
        <p:txBody>
          <a:bodyPr wrap="square">
            <a:spAutoFit/>
          </a:bodyPr>
          <a:lstStyle/>
          <a:p>
            <a:r>
              <a:rPr lang="en-US" sz="2800" dirty="0">
                <a:solidFill>
                  <a:schemeClr val="tx2">
                    <a:lumMod val="75000"/>
                  </a:schemeClr>
                </a:solidFill>
              </a:rPr>
              <a:t>The narrowest part of the Tiber Valley is highlighted in false colors</a:t>
            </a:r>
            <a:endParaRPr lang="it-IT" sz="28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428" y="116632"/>
            <a:ext cx="6121400"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636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94890" y="5784513"/>
            <a:ext cx="8397590" cy="523220"/>
          </a:xfrm>
          <a:prstGeom prst="rect">
            <a:avLst/>
          </a:prstGeom>
        </p:spPr>
        <p:txBody>
          <a:bodyPr wrap="square">
            <a:spAutoFit/>
          </a:bodyPr>
          <a:lstStyle/>
          <a:p>
            <a:pPr algn="ctr"/>
            <a:r>
              <a:rPr lang="en-US" sz="2800" dirty="0">
                <a:solidFill>
                  <a:schemeClr val="tx2">
                    <a:lumMod val="75000"/>
                  </a:schemeClr>
                </a:solidFill>
              </a:rPr>
              <a:t>The same place drawn on a map of today's Rome</a:t>
            </a:r>
            <a:endParaRPr lang="it-IT" sz="28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1147763"/>
            <a:ext cx="6121400"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315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23528" y="4722014"/>
            <a:ext cx="8640960" cy="1815882"/>
          </a:xfrm>
          <a:prstGeom prst="rect">
            <a:avLst/>
          </a:prstGeom>
        </p:spPr>
        <p:txBody>
          <a:bodyPr wrap="square">
            <a:spAutoFit/>
          </a:bodyPr>
          <a:lstStyle/>
          <a:p>
            <a:r>
              <a:rPr lang="en-US" sz="2800" dirty="0">
                <a:solidFill>
                  <a:schemeClr val="tx2">
                    <a:lumMod val="75000"/>
                  </a:schemeClr>
                </a:solidFill>
              </a:rPr>
              <a:t>The spread of carts pulled by the draft animals forced the abandonment of the steeper path in favor of less steep roads. Here the passage of the traffic from the pedestrian straight path to the current Via Cassia and Flaminia</a:t>
            </a:r>
            <a:endParaRPr lang="it-IT" sz="28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32656"/>
            <a:ext cx="5748337" cy="425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95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904694" y="4221088"/>
            <a:ext cx="7200800" cy="1384995"/>
          </a:xfrm>
          <a:prstGeom prst="rect">
            <a:avLst/>
          </a:prstGeom>
        </p:spPr>
        <p:txBody>
          <a:bodyPr wrap="square">
            <a:spAutoFit/>
          </a:bodyPr>
          <a:lstStyle/>
          <a:p>
            <a:pPr algn="just"/>
            <a:r>
              <a:rPr lang="en-US" sz="2800" dirty="0">
                <a:solidFill>
                  <a:schemeClr val="tx2">
                    <a:lumMod val="75000"/>
                  </a:schemeClr>
                </a:solidFill>
              </a:rPr>
              <a:t>It is possible to hypothesize that Rome was not originated by a simple – spontaneous or forced - aggregation of the neighboring villages</a:t>
            </a:r>
            <a:endParaRPr lang="it-IT" sz="2800" dirty="0"/>
          </a:p>
        </p:txBody>
      </p:sp>
      <p:pic>
        <p:nvPicPr>
          <p:cNvPr id="3" name="Immagine 2">
            <a:extLst>
              <a:ext uri="{FF2B5EF4-FFF2-40B4-BE49-F238E27FC236}">
                <a16:creationId xmlns:a16="http://schemas.microsoft.com/office/drawing/2014/main" id="{421A3A3A-4149-0847-BBA7-5E9555CDC188}"/>
              </a:ext>
            </a:extLst>
          </p:cNvPr>
          <p:cNvPicPr>
            <a:picLocks noChangeAspect="1"/>
          </p:cNvPicPr>
          <p:nvPr/>
        </p:nvPicPr>
        <p:blipFill>
          <a:blip r:embed="rId3"/>
          <a:stretch>
            <a:fillRect/>
          </a:stretch>
        </p:blipFill>
        <p:spPr>
          <a:xfrm>
            <a:off x="2411760" y="332656"/>
            <a:ext cx="6374854" cy="3530457"/>
          </a:xfrm>
          <a:prstGeom prst="rect">
            <a:avLst/>
          </a:prstGeom>
        </p:spPr>
      </p:pic>
    </p:spTree>
    <p:extLst>
      <p:ext uri="{BB962C8B-B14F-4D97-AF65-F5344CB8AC3E}">
        <p14:creationId xmlns:p14="http://schemas.microsoft.com/office/powerpoint/2010/main" val="3340710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520950" y="5209754"/>
            <a:ext cx="8208912" cy="1384995"/>
          </a:xfrm>
          <a:prstGeom prst="rect">
            <a:avLst/>
          </a:prstGeom>
        </p:spPr>
        <p:txBody>
          <a:bodyPr wrap="square">
            <a:spAutoFit/>
          </a:bodyPr>
          <a:lstStyle/>
          <a:p>
            <a:pPr algn="just"/>
            <a:r>
              <a:rPr lang="en-US" sz="2800" dirty="0">
                <a:solidFill>
                  <a:schemeClr val="tx2">
                    <a:lumMod val="75000"/>
                  </a:schemeClr>
                </a:solidFill>
              </a:rPr>
              <a:t>The path between the semi-final stretch of the Appian Way and the site of the Cloaca Maxima, supposed place of the </a:t>
            </a:r>
            <a:r>
              <a:rPr lang="en-US" sz="2800" dirty="0" err="1">
                <a:solidFill>
                  <a:schemeClr val="tx2">
                    <a:lumMod val="75000"/>
                  </a:schemeClr>
                </a:solidFill>
              </a:rPr>
              <a:t>Sublicio</a:t>
            </a:r>
            <a:r>
              <a:rPr lang="en-US" sz="2800" dirty="0">
                <a:solidFill>
                  <a:schemeClr val="tx2">
                    <a:lumMod val="75000"/>
                  </a:schemeClr>
                </a:solidFill>
              </a:rPr>
              <a:t> Bridge</a:t>
            </a:r>
            <a:endParaRPr lang="it-IT" sz="28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606" y="558379"/>
            <a:ext cx="612140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062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07504" y="4941168"/>
            <a:ext cx="8892481" cy="1815882"/>
          </a:xfrm>
          <a:prstGeom prst="rect">
            <a:avLst/>
          </a:prstGeom>
        </p:spPr>
        <p:txBody>
          <a:bodyPr wrap="square">
            <a:spAutoFit/>
          </a:bodyPr>
          <a:lstStyle/>
          <a:p>
            <a:r>
              <a:rPr lang="en-US" sz="2800" dirty="0">
                <a:solidFill>
                  <a:schemeClr val="tx2">
                    <a:lumMod val="75000"/>
                  </a:schemeClr>
                </a:solidFill>
              </a:rPr>
              <a:t>The map shows the slopes between the Circus of Maxentius </a:t>
            </a:r>
            <a:r>
              <a:rPr lang="en-US" sz="2800" dirty="0">
                <a:solidFill>
                  <a:srgbClr val="FF0000"/>
                </a:solidFill>
              </a:rPr>
              <a:t>3</a:t>
            </a:r>
            <a:r>
              <a:rPr lang="en-US" sz="2800" dirty="0">
                <a:solidFill>
                  <a:schemeClr val="tx2">
                    <a:lumMod val="75000"/>
                  </a:schemeClr>
                </a:solidFill>
              </a:rPr>
              <a:t> and the Cloaca Maxima </a:t>
            </a:r>
            <a:r>
              <a:rPr lang="en-US" sz="2800" dirty="0">
                <a:solidFill>
                  <a:srgbClr val="FF0000"/>
                </a:solidFill>
              </a:rPr>
              <a:t>1</a:t>
            </a:r>
            <a:r>
              <a:rPr lang="en-US" sz="2800" dirty="0">
                <a:solidFill>
                  <a:schemeClr val="tx2">
                    <a:lumMod val="75000"/>
                  </a:schemeClr>
                </a:solidFill>
              </a:rPr>
              <a:t>. </a:t>
            </a:r>
          </a:p>
          <a:p>
            <a:r>
              <a:rPr lang="en-US" sz="2800" dirty="0">
                <a:solidFill>
                  <a:schemeClr val="tx2">
                    <a:lumMod val="75000"/>
                  </a:schemeClr>
                </a:solidFill>
              </a:rPr>
              <a:t>The hilly area </a:t>
            </a:r>
            <a:r>
              <a:rPr lang="en-US" sz="2800" dirty="0">
                <a:solidFill>
                  <a:srgbClr val="FF0000"/>
                </a:solidFill>
              </a:rPr>
              <a:t>2 </a:t>
            </a:r>
            <a:r>
              <a:rPr lang="en-US" sz="2800" dirty="0">
                <a:solidFill>
                  <a:schemeClr val="tx2">
                    <a:lumMod val="75000"/>
                  </a:schemeClr>
                </a:solidFill>
              </a:rPr>
              <a:t>obliged to deviate the cart traffic through the Porta San Sebastiano and Porta </a:t>
            </a:r>
            <a:r>
              <a:rPr lang="en-US" sz="2800" dirty="0" err="1">
                <a:solidFill>
                  <a:schemeClr val="tx2">
                    <a:lumMod val="75000"/>
                  </a:schemeClr>
                </a:solidFill>
              </a:rPr>
              <a:t>Capena</a:t>
            </a:r>
            <a:r>
              <a:rPr lang="en-US" sz="2800" dirty="0">
                <a:solidFill>
                  <a:schemeClr val="tx2">
                    <a:lumMod val="75000"/>
                  </a:schemeClr>
                </a:solidFill>
              </a:rPr>
              <a:t>.</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620688"/>
            <a:ext cx="5761037"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937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99592" y="5301208"/>
            <a:ext cx="7704856" cy="1384995"/>
          </a:xfrm>
          <a:prstGeom prst="rect">
            <a:avLst/>
          </a:prstGeom>
        </p:spPr>
        <p:txBody>
          <a:bodyPr wrap="square">
            <a:spAutoFit/>
          </a:bodyPr>
          <a:lstStyle/>
          <a:p>
            <a:pPr algn="just"/>
            <a:r>
              <a:rPr lang="it-IT" sz="2800" dirty="0">
                <a:solidFill>
                  <a:schemeClr val="tx2">
                    <a:lumMod val="75000"/>
                  </a:schemeClr>
                </a:solidFill>
              </a:rPr>
              <a:t>In blue Porta San Sebastiano, in green Porta Capena, in red Porta Ardeatina and in black the </a:t>
            </a:r>
            <a:r>
              <a:rPr lang="en-GB" sz="2800" dirty="0">
                <a:solidFill>
                  <a:schemeClr val="tx2">
                    <a:lumMod val="75000"/>
                  </a:schemeClr>
                </a:solidFill>
              </a:rPr>
              <a:t>possible</a:t>
            </a:r>
            <a:r>
              <a:rPr lang="it-IT" sz="2800" dirty="0">
                <a:solidFill>
                  <a:schemeClr val="tx2">
                    <a:lumMod val="75000"/>
                  </a:schemeClr>
                </a:solidFill>
              </a:rPr>
              <a:t> site of Porta </a:t>
            </a:r>
            <a:r>
              <a:rPr lang="it-IT" sz="2800" dirty="0" err="1">
                <a:solidFill>
                  <a:schemeClr val="tx2">
                    <a:lumMod val="75000"/>
                  </a:schemeClr>
                </a:solidFill>
              </a:rPr>
              <a:t>Naevia</a:t>
            </a:r>
            <a:endParaRPr lang="it-IT" sz="2800" dirty="0">
              <a:solidFill>
                <a:schemeClr val="tx2">
                  <a:lumMod val="75000"/>
                </a:schemeClr>
              </a:solidFill>
            </a:endParaRPr>
          </a:p>
        </p:txBody>
      </p:sp>
      <p:pic>
        <p:nvPicPr>
          <p:cNvPr id="3" name="Immagine 2">
            <a:extLst>
              <a:ext uri="{FF2B5EF4-FFF2-40B4-BE49-F238E27FC236}">
                <a16:creationId xmlns:a16="http://schemas.microsoft.com/office/drawing/2014/main" id="{61ED3E04-5155-060F-3576-53B872C151C7}"/>
              </a:ext>
            </a:extLst>
          </p:cNvPr>
          <p:cNvPicPr>
            <a:picLocks noChangeAspect="1"/>
          </p:cNvPicPr>
          <p:nvPr/>
        </p:nvPicPr>
        <p:blipFill>
          <a:blip r:embed="rId3"/>
          <a:stretch>
            <a:fillRect/>
          </a:stretch>
        </p:blipFill>
        <p:spPr>
          <a:xfrm>
            <a:off x="899592" y="1493352"/>
            <a:ext cx="7430144" cy="3871295"/>
          </a:xfrm>
          <a:prstGeom prst="rect">
            <a:avLst/>
          </a:prstGeom>
        </p:spPr>
      </p:pic>
    </p:spTree>
    <p:extLst>
      <p:ext uri="{BB962C8B-B14F-4D97-AF65-F5344CB8AC3E}">
        <p14:creationId xmlns:p14="http://schemas.microsoft.com/office/powerpoint/2010/main" val="1587902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23528" y="5301208"/>
            <a:ext cx="8640960" cy="1384995"/>
          </a:xfrm>
          <a:prstGeom prst="rect">
            <a:avLst/>
          </a:prstGeom>
        </p:spPr>
        <p:txBody>
          <a:bodyPr wrap="square">
            <a:spAutoFit/>
          </a:bodyPr>
          <a:lstStyle/>
          <a:p>
            <a:pPr algn="just"/>
            <a:r>
              <a:rPr lang="en-US" sz="2800" dirty="0">
                <a:solidFill>
                  <a:schemeClr val="tx2">
                    <a:lumMod val="75000"/>
                  </a:schemeClr>
                </a:solidFill>
              </a:rPr>
              <a:t>A relic of the path is represented by the Porta </a:t>
            </a:r>
            <a:r>
              <a:rPr lang="en-US" sz="2800" dirty="0" err="1">
                <a:solidFill>
                  <a:schemeClr val="tx2">
                    <a:lumMod val="75000"/>
                  </a:schemeClr>
                </a:solidFill>
              </a:rPr>
              <a:t>Ardeatina</a:t>
            </a:r>
            <a:r>
              <a:rPr lang="en-US" sz="2800" dirty="0">
                <a:solidFill>
                  <a:schemeClr val="tx2">
                    <a:lumMod val="75000"/>
                  </a:schemeClr>
                </a:solidFill>
              </a:rPr>
              <a:t> along the Aurelian Walls, while the Porta </a:t>
            </a:r>
            <a:r>
              <a:rPr lang="en-US" sz="2800" dirty="0" err="1">
                <a:solidFill>
                  <a:schemeClr val="tx2">
                    <a:lumMod val="75000"/>
                  </a:schemeClr>
                </a:solidFill>
              </a:rPr>
              <a:t>Naevia</a:t>
            </a:r>
            <a:r>
              <a:rPr lang="en-US" sz="2800" dirty="0">
                <a:solidFill>
                  <a:schemeClr val="tx2">
                    <a:lumMod val="75000"/>
                  </a:schemeClr>
                </a:solidFill>
              </a:rPr>
              <a:t>, along the Servian Walls is now disappeared.</a:t>
            </a:r>
            <a:endParaRPr lang="it-IT" sz="2800" dirty="0"/>
          </a:p>
        </p:txBody>
      </p:sp>
      <p:pic>
        <p:nvPicPr>
          <p:cNvPr id="4" name="Immagine 3">
            <a:extLst>
              <a:ext uri="{FF2B5EF4-FFF2-40B4-BE49-F238E27FC236}">
                <a16:creationId xmlns:a16="http://schemas.microsoft.com/office/drawing/2014/main" id="{80547D3D-CD3C-0704-3C99-82CA6DE002F1}"/>
              </a:ext>
            </a:extLst>
          </p:cNvPr>
          <p:cNvPicPr>
            <a:picLocks noChangeAspect="1"/>
          </p:cNvPicPr>
          <p:nvPr/>
        </p:nvPicPr>
        <p:blipFill>
          <a:blip r:embed="rId3"/>
          <a:stretch>
            <a:fillRect/>
          </a:stretch>
        </p:blipFill>
        <p:spPr>
          <a:xfrm>
            <a:off x="2791813" y="1010642"/>
            <a:ext cx="3560373" cy="4145639"/>
          </a:xfrm>
          <a:prstGeom prst="rect">
            <a:avLst/>
          </a:prstGeom>
        </p:spPr>
      </p:pic>
    </p:spTree>
    <p:extLst>
      <p:ext uri="{BB962C8B-B14F-4D97-AF65-F5344CB8AC3E}">
        <p14:creationId xmlns:p14="http://schemas.microsoft.com/office/powerpoint/2010/main" val="51303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23528" y="4581128"/>
            <a:ext cx="8352928" cy="1384995"/>
          </a:xfrm>
          <a:prstGeom prst="rect">
            <a:avLst/>
          </a:prstGeom>
        </p:spPr>
        <p:txBody>
          <a:bodyPr wrap="square">
            <a:spAutoFit/>
          </a:bodyPr>
          <a:lstStyle/>
          <a:p>
            <a:r>
              <a:rPr lang="en-US" sz="2800" dirty="0">
                <a:solidFill>
                  <a:schemeClr val="tx2">
                    <a:lumMod val="75000"/>
                  </a:schemeClr>
                </a:solidFill>
              </a:rPr>
              <a:t>The altimetric trend of the path inside Rome: the graph evidences the slope between the monastery of Santa </a:t>
            </a:r>
            <a:r>
              <a:rPr lang="en-US" sz="2800" dirty="0" err="1">
                <a:solidFill>
                  <a:schemeClr val="tx2">
                    <a:lumMod val="75000"/>
                  </a:schemeClr>
                </a:solidFill>
              </a:rPr>
              <a:t>Balbiana</a:t>
            </a:r>
            <a:r>
              <a:rPr lang="en-US" sz="2800" dirty="0">
                <a:solidFill>
                  <a:schemeClr val="tx2">
                    <a:lumMod val="75000"/>
                  </a:schemeClr>
                </a:solidFill>
              </a:rPr>
              <a:t> and the FAO Building</a:t>
            </a:r>
            <a:endParaRPr lang="it-IT" sz="2800"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9798" y="530084"/>
            <a:ext cx="5761037"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028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07504" y="5244892"/>
            <a:ext cx="8712968" cy="1261884"/>
          </a:xfrm>
          <a:prstGeom prst="rect">
            <a:avLst/>
          </a:prstGeom>
        </p:spPr>
        <p:txBody>
          <a:bodyPr wrap="square">
            <a:spAutoFit/>
          </a:bodyPr>
          <a:lstStyle/>
          <a:p>
            <a:r>
              <a:rPr lang="en-US" sz="2800" dirty="0">
                <a:solidFill>
                  <a:schemeClr val="tx2">
                    <a:lumMod val="75000"/>
                  </a:schemeClr>
                </a:solidFill>
              </a:rPr>
              <a:t>Pisa and Rome show the same origins: in red the path. Pisa never was on the seaside. Here the city two secles B.C. </a:t>
            </a:r>
            <a:r>
              <a:rPr lang="en-US" sz="2000" dirty="0">
                <a:solidFill>
                  <a:schemeClr val="tx2">
                    <a:lumMod val="75000"/>
                  </a:schemeClr>
                </a:solidFill>
              </a:rPr>
              <a:t>(the base of the map is From </a:t>
            </a:r>
            <a:r>
              <a:rPr lang="en-US" sz="2000" dirty="0" err="1">
                <a:solidFill>
                  <a:schemeClr val="tx2">
                    <a:lumMod val="75000"/>
                  </a:schemeClr>
                </a:solidFill>
              </a:rPr>
              <a:t>Camilli</a:t>
            </a:r>
            <a:r>
              <a:rPr lang="en-US" sz="2000" dirty="0">
                <a:solidFill>
                  <a:schemeClr val="tx2">
                    <a:lumMod val="75000"/>
                  </a:schemeClr>
                </a:solidFill>
              </a:rPr>
              <a:t> and </a:t>
            </a:r>
            <a:r>
              <a:rPr lang="en-US" sz="2000" dirty="0" err="1">
                <a:solidFill>
                  <a:schemeClr val="tx2">
                    <a:lumMod val="75000"/>
                  </a:schemeClr>
                </a:solidFill>
              </a:rPr>
              <a:t>Gambogi</a:t>
            </a:r>
            <a:r>
              <a:rPr lang="en-US" sz="2000" dirty="0">
                <a:solidFill>
                  <a:schemeClr val="tx2">
                    <a:lumMod val="75000"/>
                  </a:schemeClr>
                </a:solidFill>
              </a:rPr>
              <a:t>)</a:t>
            </a:r>
            <a:endParaRPr lang="it-IT" sz="2000" dirty="0"/>
          </a:p>
        </p:txBody>
      </p:sp>
      <p:pic>
        <p:nvPicPr>
          <p:cNvPr id="4" name="Immagine 3">
            <a:extLst>
              <a:ext uri="{FF2B5EF4-FFF2-40B4-BE49-F238E27FC236}">
                <a16:creationId xmlns:a16="http://schemas.microsoft.com/office/drawing/2014/main" id="{177FD710-4B05-F727-6D67-7CA10E97B7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116632"/>
            <a:ext cx="5867400" cy="5128260"/>
          </a:xfrm>
          <a:prstGeom prst="rect">
            <a:avLst/>
          </a:prstGeom>
        </p:spPr>
      </p:pic>
    </p:spTree>
    <p:extLst>
      <p:ext uri="{BB962C8B-B14F-4D97-AF65-F5344CB8AC3E}">
        <p14:creationId xmlns:p14="http://schemas.microsoft.com/office/powerpoint/2010/main" val="825456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611561" y="5013176"/>
            <a:ext cx="8208912" cy="954107"/>
          </a:xfrm>
          <a:prstGeom prst="rect">
            <a:avLst/>
          </a:prstGeom>
        </p:spPr>
        <p:txBody>
          <a:bodyPr wrap="square">
            <a:spAutoFit/>
          </a:bodyPr>
          <a:lstStyle/>
          <a:p>
            <a:r>
              <a:rPr lang="en-US" sz="2800" dirty="0">
                <a:solidFill>
                  <a:schemeClr val="tx2">
                    <a:lumMod val="75000"/>
                  </a:schemeClr>
                </a:solidFill>
              </a:rPr>
              <a:t>The same situation for </a:t>
            </a:r>
            <a:r>
              <a:rPr lang="en-US" sz="2800" dirty="0" err="1">
                <a:solidFill>
                  <a:schemeClr val="tx2">
                    <a:lumMod val="75000"/>
                  </a:schemeClr>
                </a:solidFill>
              </a:rPr>
              <a:t>Minturno</a:t>
            </a:r>
            <a:r>
              <a:rPr lang="en-US" sz="2800" dirty="0">
                <a:solidFill>
                  <a:schemeClr val="tx2">
                    <a:lumMod val="75000"/>
                  </a:schemeClr>
                </a:solidFill>
              </a:rPr>
              <a:t> at the crossing of the </a:t>
            </a:r>
            <a:r>
              <a:rPr lang="en-US" sz="2800" dirty="0" err="1">
                <a:solidFill>
                  <a:schemeClr val="tx2">
                    <a:lumMod val="75000"/>
                  </a:schemeClr>
                </a:solidFill>
              </a:rPr>
              <a:t>Garigliano</a:t>
            </a:r>
            <a:r>
              <a:rPr lang="en-US" sz="2800" dirty="0">
                <a:solidFill>
                  <a:schemeClr val="tx2">
                    <a:lumMod val="75000"/>
                  </a:schemeClr>
                </a:solidFill>
              </a:rPr>
              <a:t> River</a:t>
            </a:r>
            <a:endParaRPr lang="it-IT" sz="2800" dirty="0"/>
          </a:p>
        </p:txBody>
      </p:sp>
      <p:pic>
        <p:nvPicPr>
          <p:cNvPr id="4" name="Immagine 3">
            <a:extLst>
              <a:ext uri="{FF2B5EF4-FFF2-40B4-BE49-F238E27FC236}">
                <a16:creationId xmlns:a16="http://schemas.microsoft.com/office/drawing/2014/main" id="{C1386C7D-D30E-AC45-4569-072D584BDC09}"/>
              </a:ext>
            </a:extLst>
          </p:cNvPr>
          <p:cNvPicPr>
            <a:picLocks noChangeAspect="1"/>
          </p:cNvPicPr>
          <p:nvPr/>
        </p:nvPicPr>
        <p:blipFill>
          <a:blip r:embed="rId3"/>
          <a:stretch>
            <a:fillRect/>
          </a:stretch>
        </p:blipFill>
        <p:spPr>
          <a:xfrm>
            <a:off x="2195736" y="692696"/>
            <a:ext cx="6339358" cy="3309843"/>
          </a:xfrm>
          <a:prstGeom prst="rect">
            <a:avLst/>
          </a:prstGeom>
        </p:spPr>
      </p:pic>
    </p:spTree>
    <p:extLst>
      <p:ext uri="{BB962C8B-B14F-4D97-AF65-F5344CB8AC3E}">
        <p14:creationId xmlns:p14="http://schemas.microsoft.com/office/powerpoint/2010/main" val="666890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a:extLst>
              <a:ext uri="{FF2B5EF4-FFF2-40B4-BE49-F238E27FC236}">
                <a16:creationId xmlns:a16="http://schemas.microsoft.com/office/drawing/2014/main" id="{B3F73596-C8DC-22EE-53F7-1163DF3CA8B8}"/>
              </a:ext>
            </a:extLst>
          </p:cNvPr>
          <p:cNvSpPr txBox="1"/>
          <p:nvPr/>
        </p:nvSpPr>
        <p:spPr>
          <a:xfrm>
            <a:off x="611560" y="3717032"/>
            <a:ext cx="828092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Every scientific hypothesis request a discussion and a confirmation. In this case the hypothesis has been that exchanges were between the today France and the Middle East and that a path was existed between </a:t>
            </a:r>
            <a:r>
              <a:rPr kumimoji="0" lang="en-US" sz="2800" b="0" i="0" u="none" strike="noStrike" kern="1200" cap="none" spc="0" normalizeH="0" baseline="0" noProof="0" dirty="0" err="1">
                <a:ln>
                  <a:noFill/>
                </a:ln>
                <a:solidFill>
                  <a:srgbClr val="1F497D">
                    <a:lumMod val="75000"/>
                  </a:srgbClr>
                </a:solidFill>
                <a:effectLst/>
                <a:uLnTx/>
                <a:uFillTx/>
                <a:latin typeface="Calibri"/>
                <a:ea typeface="+mn-ea"/>
                <a:cs typeface="+mn-cs"/>
              </a:rPr>
              <a:t>Luni</a:t>
            </a: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 in Liguria and Terracina. Along this path, Rome arose spontaneously at the crossing of the River Tiber.</a:t>
            </a:r>
          </a:p>
        </p:txBody>
      </p:sp>
      <p:pic>
        <p:nvPicPr>
          <p:cNvPr id="6" name="Immagine 5">
            <a:extLst>
              <a:ext uri="{FF2B5EF4-FFF2-40B4-BE49-F238E27FC236}">
                <a16:creationId xmlns:a16="http://schemas.microsoft.com/office/drawing/2014/main" id="{4733914F-290A-6ECB-34D7-937979FB442D}"/>
              </a:ext>
            </a:extLst>
          </p:cNvPr>
          <p:cNvPicPr>
            <a:picLocks noChangeAspect="1"/>
          </p:cNvPicPr>
          <p:nvPr/>
        </p:nvPicPr>
        <p:blipFill>
          <a:blip r:embed="rId3"/>
          <a:stretch>
            <a:fillRect/>
          </a:stretch>
        </p:blipFill>
        <p:spPr>
          <a:xfrm>
            <a:off x="2496256" y="332656"/>
            <a:ext cx="5715000" cy="3219450"/>
          </a:xfrm>
          <a:prstGeom prst="rect">
            <a:avLst/>
          </a:prstGeom>
        </p:spPr>
      </p:pic>
    </p:spTree>
    <p:extLst>
      <p:ext uri="{BB962C8B-B14F-4D97-AF65-F5344CB8AC3E}">
        <p14:creationId xmlns:p14="http://schemas.microsoft.com/office/powerpoint/2010/main" val="654497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a:extLst>
              <a:ext uri="{FF2B5EF4-FFF2-40B4-BE49-F238E27FC236}">
                <a16:creationId xmlns:a16="http://schemas.microsoft.com/office/drawing/2014/main" id="{B3F73596-C8DC-22EE-53F7-1163DF3CA8B8}"/>
              </a:ext>
            </a:extLst>
          </p:cNvPr>
          <p:cNvSpPr txBox="1"/>
          <p:nvPr/>
        </p:nvSpPr>
        <p:spPr>
          <a:xfrm>
            <a:off x="431540" y="3597384"/>
            <a:ext cx="8280920"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The confirmation of the first hypothesis of the path has been, - among the others - to find, during this research, Pisa on the Arno River and far from the seaside, </a:t>
            </a:r>
            <a:r>
              <a:rPr kumimoji="0" lang="en-US" sz="2800" b="0" i="0" u="none" strike="noStrike" kern="1200" cap="none" spc="0" normalizeH="0" baseline="0" noProof="0" dirty="0" err="1">
                <a:ln>
                  <a:noFill/>
                </a:ln>
                <a:solidFill>
                  <a:srgbClr val="1F497D">
                    <a:lumMod val="75000"/>
                  </a:srgbClr>
                </a:solidFill>
                <a:effectLst/>
                <a:uLnTx/>
                <a:uFillTx/>
                <a:latin typeface="Calibri"/>
                <a:ea typeface="+mn-ea"/>
                <a:cs typeface="+mn-cs"/>
              </a:rPr>
              <a:t>Pezza</a:t>
            </a: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 Petrosa between Brindisi and Gravina di Puglia, Capua </a:t>
            </a:r>
            <a:r>
              <a:rPr lang="en-US" sz="2800" dirty="0" err="1">
                <a:solidFill>
                  <a:srgbClr val="1F497D">
                    <a:lumMod val="75000"/>
                  </a:srgbClr>
                </a:solidFill>
                <a:latin typeface="Calibri"/>
              </a:rPr>
              <a:t>Vetere</a:t>
            </a:r>
            <a:r>
              <a:rPr lang="en-US" sz="2800" dirty="0">
                <a:solidFill>
                  <a:srgbClr val="1F497D">
                    <a:lumMod val="75000"/>
                  </a:srgbClr>
                </a:solidFill>
                <a:latin typeface="Calibri"/>
              </a:rPr>
              <a:t> at the crossing of the </a:t>
            </a:r>
            <a:r>
              <a:rPr lang="en-US" sz="2800" dirty="0" err="1">
                <a:solidFill>
                  <a:srgbClr val="1F497D">
                    <a:lumMod val="75000"/>
                  </a:srgbClr>
                </a:solidFill>
                <a:latin typeface="Calibri"/>
              </a:rPr>
              <a:t>Volturno</a:t>
            </a:r>
            <a:r>
              <a:rPr lang="en-US" sz="2800" dirty="0">
                <a:solidFill>
                  <a:srgbClr val="1F497D">
                    <a:lumMod val="75000"/>
                  </a:srgbClr>
                </a:solidFill>
                <a:latin typeface="Calibri"/>
              </a:rPr>
              <a:t>, </a:t>
            </a:r>
            <a:r>
              <a:rPr kumimoji="0" lang="en-US" sz="2800" b="0" i="0" u="none" strike="noStrike" kern="1200" cap="none" spc="0" normalizeH="0" baseline="0" noProof="0" dirty="0" err="1">
                <a:ln>
                  <a:noFill/>
                </a:ln>
                <a:solidFill>
                  <a:srgbClr val="1F497D">
                    <a:lumMod val="75000"/>
                  </a:srgbClr>
                </a:solidFill>
                <a:effectLst/>
                <a:uLnTx/>
                <a:uFillTx/>
                <a:latin typeface="Calibri"/>
                <a:ea typeface="+mn-ea"/>
                <a:cs typeface="+mn-cs"/>
              </a:rPr>
              <a:t>Minturno</a:t>
            </a: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 at the crossing of the </a:t>
            </a:r>
            <a:r>
              <a:rPr kumimoji="0" lang="en-US" sz="2800" b="0" i="0" u="none" strike="noStrike" kern="1200" cap="none" spc="0" normalizeH="0" baseline="0" noProof="0" dirty="0" err="1">
                <a:ln>
                  <a:noFill/>
                </a:ln>
                <a:solidFill>
                  <a:srgbClr val="1F497D">
                    <a:lumMod val="75000"/>
                  </a:srgbClr>
                </a:solidFill>
                <a:effectLst/>
                <a:uLnTx/>
                <a:uFillTx/>
                <a:latin typeface="Calibri"/>
                <a:ea typeface="+mn-ea"/>
                <a:cs typeface="+mn-cs"/>
              </a:rPr>
              <a:t>Garigliano</a:t>
            </a: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 Roselle near the </a:t>
            </a:r>
            <a:r>
              <a:rPr kumimoji="0" lang="en-US" sz="2800" b="0" i="0" u="none" strike="noStrike" kern="1200" cap="none" spc="0" normalizeH="0" baseline="0" noProof="0" dirty="0" err="1">
                <a:ln>
                  <a:noFill/>
                </a:ln>
                <a:solidFill>
                  <a:srgbClr val="1F497D">
                    <a:lumMod val="75000"/>
                  </a:srgbClr>
                </a:solidFill>
                <a:effectLst/>
                <a:uLnTx/>
                <a:uFillTx/>
                <a:latin typeface="Calibri"/>
                <a:ea typeface="+mn-ea"/>
                <a:cs typeface="+mn-cs"/>
              </a:rPr>
              <a:t>Ombrone</a:t>
            </a:r>
            <a:r>
              <a:rPr kumimoji="0" lang="en-US" sz="2800" b="0" i="0" u="none" strike="noStrike" kern="1200" cap="none" spc="0" normalizeH="0" baseline="0" noProof="0" dirty="0">
                <a:ln>
                  <a:noFill/>
                </a:ln>
                <a:solidFill>
                  <a:srgbClr val="1F497D">
                    <a:lumMod val="75000"/>
                  </a:srgbClr>
                </a:solidFill>
                <a:effectLst/>
                <a:uLnTx/>
                <a:uFillTx/>
                <a:latin typeface="Calibri"/>
                <a:ea typeface="+mn-ea"/>
                <a:cs typeface="+mn-cs"/>
              </a:rPr>
              <a:t> River, Arles on the Rhone.</a:t>
            </a:r>
          </a:p>
        </p:txBody>
      </p:sp>
      <p:pic>
        <p:nvPicPr>
          <p:cNvPr id="7" name="Immagine 6">
            <a:extLst>
              <a:ext uri="{FF2B5EF4-FFF2-40B4-BE49-F238E27FC236}">
                <a16:creationId xmlns:a16="http://schemas.microsoft.com/office/drawing/2014/main" id="{787F89D9-A22C-71E0-17D3-05648318DD4E}"/>
              </a:ext>
            </a:extLst>
          </p:cNvPr>
          <p:cNvPicPr>
            <a:picLocks noChangeAspect="1"/>
          </p:cNvPicPr>
          <p:nvPr/>
        </p:nvPicPr>
        <p:blipFill>
          <a:blip r:embed="rId3"/>
          <a:stretch>
            <a:fillRect/>
          </a:stretch>
        </p:blipFill>
        <p:spPr>
          <a:xfrm>
            <a:off x="2627784" y="332656"/>
            <a:ext cx="5796136" cy="2724184"/>
          </a:xfrm>
          <a:prstGeom prst="rect">
            <a:avLst/>
          </a:prstGeom>
        </p:spPr>
      </p:pic>
    </p:spTree>
    <p:extLst>
      <p:ext uri="{BB962C8B-B14F-4D97-AF65-F5344CB8AC3E}">
        <p14:creationId xmlns:p14="http://schemas.microsoft.com/office/powerpoint/2010/main" val="1476705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a:extLst>
              <a:ext uri="{FF2B5EF4-FFF2-40B4-BE49-F238E27FC236}">
                <a16:creationId xmlns:a16="http://schemas.microsoft.com/office/drawing/2014/main" id="{B3F73596-C8DC-22EE-53F7-1163DF3CA8B8}"/>
              </a:ext>
            </a:extLst>
          </p:cNvPr>
          <p:cNvSpPr txBox="1"/>
          <p:nvPr/>
        </p:nvSpPr>
        <p:spPr>
          <a:xfrm>
            <a:off x="611560" y="4941168"/>
            <a:ext cx="828092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1F497D">
                    <a:lumMod val="75000"/>
                  </a:srgbClr>
                </a:solidFill>
                <a:latin typeface="Calibri"/>
              </a:rPr>
              <a:t>All of these and other sites are better specified in the volume </a:t>
            </a:r>
            <a:r>
              <a:rPr lang="en-US" sz="2800" i="1" dirty="0" err="1">
                <a:solidFill>
                  <a:srgbClr val="1F497D">
                    <a:lumMod val="75000"/>
                  </a:srgbClr>
                </a:solidFill>
                <a:latin typeface="Calibri"/>
              </a:rPr>
              <a:t>Perché</a:t>
            </a:r>
            <a:r>
              <a:rPr lang="en-US" sz="2800" i="1" dirty="0">
                <a:solidFill>
                  <a:srgbClr val="1F497D">
                    <a:lumMod val="75000"/>
                  </a:srgbClr>
                </a:solidFill>
                <a:latin typeface="Calibri"/>
              </a:rPr>
              <a:t> Roma è Nata a Roma</a:t>
            </a:r>
            <a:r>
              <a:rPr kumimoji="0" lang="en-US" sz="2800" b="0" u="none" strike="noStrike" kern="1200" cap="none" spc="0" normalizeH="0" baseline="0" noProof="0" dirty="0">
                <a:ln>
                  <a:noFill/>
                </a:ln>
                <a:solidFill>
                  <a:srgbClr val="1F497D">
                    <a:lumMod val="75000"/>
                  </a:srgbClr>
                </a:solidFill>
                <a:effectLst/>
                <a:uLnTx/>
                <a:uFillTx/>
                <a:latin typeface="Calibri"/>
                <a:ea typeface="+mn-ea"/>
                <a:cs typeface="+mn-cs"/>
              </a:rPr>
              <a:t> edited by </a:t>
            </a:r>
            <a:r>
              <a:rPr kumimoji="0" lang="en-US" sz="2800" b="0" u="none" strike="noStrike" kern="1200" cap="none" spc="0" normalizeH="0" baseline="0" noProof="0" dirty="0" err="1">
                <a:ln>
                  <a:noFill/>
                </a:ln>
                <a:solidFill>
                  <a:srgbClr val="1F497D">
                    <a:lumMod val="75000"/>
                  </a:srgbClr>
                </a:solidFill>
                <a:effectLst/>
                <a:uLnTx/>
                <a:uFillTx/>
                <a:latin typeface="Calibri"/>
                <a:ea typeface="+mn-ea"/>
                <a:cs typeface="+mn-cs"/>
              </a:rPr>
              <a:t>Scorpione</a:t>
            </a:r>
            <a:r>
              <a:rPr lang="en-US" sz="2800" dirty="0">
                <a:solidFill>
                  <a:srgbClr val="1F497D">
                    <a:lumMod val="75000"/>
                  </a:srgbClr>
                </a:solidFill>
                <a:latin typeface="Calibri"/>
              </a:rPr>
              <a:t>, </a:t>
            </a:r>
            <a:r>
              <a:rPr kumimoji="0" lang="en-US" sz="2800" b="0" u="none" strike="noStrike" kern="1200" cap="none" spc="0" normalizeH="0" baseline="0" noProof="0" dirty="0">
                <a:ln>
                  <a:noFill/>
                </a:ln>
                <a:solidFill>
                  <a:srgbClr val="1F497D">
                    <a:lumMod val="75000"/>
                  </a:srgbClr>
                </a:solidFill>
                <a:effectLst/>
                <a:uLnTx/>
                <a:uFillTx/>
                <a:latin typeface="Calibri"/>
                <a:ea typeface="+mn-ea"/>
                <a:cs typeface="+mn-cs"/>
              </a:rPr>
              <a:t>Taranto in 2024</a:t>
            </a:r>
            <a:endParaRPr kumimoji="0" lang="it-IT" sz="2800" b="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magine 2">
            <a:extLst>
              <a:ext uri="{FF2B5EF4-FFF2-40B4-BE49-F238E27FC236}">
                <a16:creationId xmlns:a16="http://schemas.microsoft.com/office/drawing/2014/main" id="{96111E24-4AFD-E2BA-9785-EC60417E6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944" y="188640"/>
            <a:ext cx="3465253" cy="4550221"/>
          </a:xfrm>
          <a:prstGeom prst="rect">
            <a:avLst/>
          </a:prstGeom>
        </p:spPr>
      </p:pic>
    </p:spTree>
    <p:extLst>
      <p:ext uri="{BB962C8B-B14F-4D97-AF65-F5344CB8AC3E}">
        <p14:creationId xmlns:p14="http://schemas.microsoft.com/office/powerpoint/2010/main" val="69186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510849" y="4077072"/>
            <a:ext cx="8122302" cy="1815882"/>
          </a:xfrm>
          <a:prstGeom prst="rect">
            <a:avLst/>
          </a:prstGeom>
        </p:spPr>
        <p:txBody>
          <a:bodyPr wrap="square">
            <a:spAutoFit/>
          </a:bodyPr>
          <a:lstStyle/>
          <a:p>
            <a:r>
              <a:rPr lang="en-US" sz="2800" dirty="0">
                <a:solidFill>
                  <a:schemeClr val="tx2">
                    <a:lumMod val="75000"/>
                  </a:schemeClr>
                </a:solidFill>
              </a:rPr>
              <a:t>It would seem that Rome was born as a simple privileged stopover space along an ancient, protohistoric, pedestrian path that ran along  the coasts of the Mediterranean Sea.</a:t>
            </a:r>
            <a:endParaRPr lang="it-IT" sz="2800" dirty="0"/>
          </a:p>
        </p:txBody>
      </p:sp>
      <p:pic>
        <p:nvPicPr>
          <p:cNvPr id="4" name="Immagine 3">
            <a:extLst>
              <a:ext uri="{FF2B5EF4-FFF2-40B4-BE49-F238E27FC236}">
                <a16:creationId xmlns:a16="http://schemas.microsoft.com/office/drawing/2014/main" id="{73350136-A0E3-88B5-0E35-9133B8B69499}"/>
              </a:ext>
            </a:extLst>
          </p:cNvPr>
          <p:cNvPicPr>
            <a:picLocks noChangeAspect="1"/>
          </p:cNvPicPr>
          <p:nvPr/>
        </p:nvPicPr>
        <p:blipFill>
          <a:blip r:embed="rId4"/>
          <a:stretch>
            <a:fillRect/>
          </a:stretch>
        </p:blipFill>
        <p:spPr>
          <a:xfrm>
            <a:off x="2699792" y="126364"/>
            <a:ext cx="5103594" cy="3946148"/>
          </a:xfrm>
          <a:prstGeom prst="rect">
            <a:avLst/>
          </a:prstGeom>
        </p:spPr>
      </p:pic>
    </p:spTree>
    <p:extLst>
      <p:ext uri="{BB962C8B-B14F-4D97-AF65-F5344CB8AC3E}">
        <p14:creationId xmlns:p14="http://schemas.microsoft.com/office/powerpoint/2010/main" val="3456483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a:extLst>
              <a:ext uri="{FF2B5EF4-FFF2-40B4-BE49-F238E27FC236}">
                <a16:creationId xmlns:a16="http://schemas.microsoft.com/office/drawing/2014/main" id="{B3F73596-C8DC-22EE-53F7-1163DF3CA8B8}"/>
              </a:ext>
            </a:extLst>
          </p:cNvPr>
          <p:cNvSpPr txBox="1"/>
          <p:nvPr/>
        </p:nvSpPr>
        <p:spPr>
          <a:xfrm>
            <a:off x="539552" y="2996952"/>
            <a:ext cx="8280920"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1F497D">
                    <a:lumMod val="75000"/>
                  </a:srgbClr>
                </a:solidFill>
                <a:latin typeface="Calibri"/>
              </a:rPr>
              <a:t>It is beyond my forces to use more sophisticated means such as a </a:t>
            </a:r>
            <a:r>
              <a:rPr lang="en-US" sz="2800" dirty="0" err="1">
                <a:solidFill>
                  <a:srgbClr val="1F497D">
                    <a:lumMod val="75000"/>
                  </a:srgbClr>
                </a:solidFill>
                <a:latin typeface="Calibri"/>
              </a:rPr>
              <a:t>georadar</a:t>
            </a:r>
            <a:r>
              <a:rPr lang="en-US" sz="2800" dirty="0">
                <a:solidFill>
                  <a:srgbClr val="1F497D">
                    <a:lumMod val="75000"/>
                  </a:srgbClr>
                </a:solidFill>
                <a:latin typeface="Calibri"/>
              </a:rPr>
              <a:t> to further confirm my hypotheses. In the book there are several sections of road that end abruptly. It is at those sites that one should drill cores and use the </a:t>
            </a:r>
            <a:r>
              <a:rPr lang="en-US" sz="2800" dirty="0" err="1">
                <a:solidFill>
                  <a:srgbClr val="1F497D">
                    <a:lumMod val="75000"/>
                  </a:srgbClr>
                </a:solidFill>
                <a:latin typeface="Calibri"/>
              </a:rPr>
              <a:t>georadar</a:t>
            </a:r>
            <a:r>
              <a:rPr lang="en-US" sz="2800" dirty="0">
                <a:solidFill>
                  <a:srgbClr val="1F497D">
                    <a:lumMod val="75000"/>
                  </a:srgbClr>
                </a:solidFill>
                <a:latin typeface="Calibri"/>
              </a:rPr>
              <a:t>. It is with this method that, 2300 years later, Professor Mahony has been able to identify with reasonable certainty where Hannibal crossed the Alps</a:t>
            </a:r>
            <a:endParaRPr kumimoji="0" lang="it-IT" sz="2800" b="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magine 1">
            <a:extLst>
              <a:ext uri="{FF2B5EF4-FFF2-40B4-BE49-F238E27FC236}">
                <a16:creationId xmlns:a16="http://schemas.microsoft.com/office/drawing/2014/main" id="{16152732-109D-599F-CF9C-85B378BFF1D9}"/>
              </a:ext>
            </a:extLst>
          </p:cNvPr>
          <p:cNvPicPr>
            <a:picLocks noChangeAspect="1"/>
          </p:cNvPicPr>
          <p:nvPr/>
        </p:nvPicPr>
        <p:blipFill>
          <a:blip r:embed="rId3"/>
          <a:stretch>
            <a:fillRect/>
          </a:stretch>
        </p:blipFill>
        <p:spPr>
          <a:xfrm>
            <a:off x="3779912" y="692696"/>
            <a:ext cx="2857500" cy="2143125"/>
          </a:xfrm>
          <a:prstGeom prst="rect">
            <a:avLst/>
          </a:prstGeom>
        </p:spPr>
      </p:pic>
    </p:spTree>
    <p:extLst>
      <p:ext uri="{BB962C8B-B14F-4D97-AF65-F5344CB8AC3E}">
        <p14:creationId xmlns:p14="http://schemas.microsoft.com/office/powerpoint/2010/main" val="2988807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84400-2CB7-09FF-6A03-7208271E83F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B921F392-7D38-C332-A3E2-C77E211C4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magine 3">
            <a:extLst>
              <a:ext uri="{FF2B5EF4-FFF2-40B4-BE49-F238E27FC236}">
                <a16:creationId xmlns:a16="http://schemas.microsoft.com/office/drawing/2014/main" id="{BAF4F92B-557C-3266-9D17-7A7CA2EC451C}"/>
              </a:ext>
            </a:extLst>
          </p:cNvPr>
          <p:cNvPicPr>
            <a:picLocks noChangeAspect="1"/>
          </p:cNvPicPr>
          <p:nvPr/>
        </p:nvPicPr>
        <p:blipFill>
          <a:blip r:embed="rId4"/>
          <a:stretch>
            <a:fillRect/>
          </a:stretch>
        </p:blipFill>
        <p:spPr>
          <a:xfrm>
            <a:off x="4283968" y="260648"/>
            <a:ext cx="4324248" cy="2304256"/>
          </a:xfrm>
          <a:prstGeom prst="rect">
            <a:avLst/>
          </a:prstGeom>
        </p:spPr>
      </p:pic>
      <p:pic>
        <p:nvPicPr>
          <p:cNvPr id="6" name="Immagine 5">
            <a:extLst>
              <a:ext uri="{FF2B5EF4-FFF2-40B4-BE49-F238E27FC236}">
                <a16:creationId xmlns:a16="http://schemas.microsoft.com/office/drawing/2014/main" id="{C38FB5FA-E7B4-8F0D-F515-970E2FF16088}"/>
              </a:ext>
            </a:extLst>
          </p:cNvPr>
          <p:cNvPicPr>
            <a:picLocks noChangeAspect="1"/>
          </p:cNvPicPr>
          <p:nvPr/>
        </p:nvPicPr>
        <p:blipFill>
          <a:blip r:embed="rId5"/>
          <a:stretch>
            <a:fillRect/>
          </a:stretch>
        </p:blipFill>
        <p:spPr>
          <a:xfrm>
            <a:off x="323528" y="1563377"/>
            <a:ext cx="3731107" cy="2003055"/>
          </a:xfrm>
          <a:prstGeom prst="rect">
            <a:avLst/>
          </a:prstGeom>
        </p:spPr>
      </p:pic>
      <p:pic>
        <p:nvPicPr>
          <p:cNvPr id="7" name="Immagine 6">
            <a:extLst>
              <a:ext uri="{FF2B5EF4-FFF2-40B4-BE49-F238E27FC236}">
                <a16:creationId xmlns:a16="http://schemas.microsoft.com/office/drawing/2014/main" id="{54D6960C-329E-DB15-F511-25F75FCBC49A}"/>
              </a:ext>
            </a:extLst>
          </p:cNvPr>
          <p:cNvPicPr>
            <a:picLocks noChangeAspect="1"/>
          </p:cNvPicPr>
          <p:nvPr/>
        </p:nvPicPr>
        <p:blipFill>
          <a:blip r:embed="rId6"/>
          <a:stretch>
            <a:fillRect/>
          </a:stretch>
        </p:blipFill>
        <p:spPr>
          <a:xfrm>
            <a:off x="6248735" y="3079240"/>
            <a:ext cx="2224083" cy="2003056"/>
          </a:xfrm>
          <a:prstGeom prst="rect">
            <a:avLst/>
          </a:prstGeom>
        </p:spPr>
      </p:pic>
      <p:pic>
        <p:nvPicPr>
          <p:cNvPr id="8" name="Immagine 7">
            <a:extLst>
              <a:ext uri="{FF2B5EF4-FFF2-40B4-BE49-F238E27FC236}">
                <a16:creationId xmlns:a16="http://schemas.microsoft.com/office/drawing/2014/main" id="{E3A295AD-F543-933A-E780-4C737897FA98}"/>
              </a:ext>
            </a:extLst>
          </p:cNvPr>
          <p:cNvPicPr>
            <a:picLocks noChangeAspect="1"/>
          </p:cNvPicPr>
          <p:nvPr/>
        </p:nvPicPr>
        <p:blipFill>
          <a:blip r:embed="rId7"/>
          <a:stretch>
            <a:fillRect/>
          </a:stretch>
        </p:blipFill>
        <p:spPr>
          <a:xfrm>
            <a:off x="1259632" y="3934715"/>
            <a:ext cx="3888432" cy="2192084"/>
          </a:xfrm>
          <a:prstGeom prst="rect">
            <a:avLst/>
          </a:prstGeom>
        </p:spPr>
      </p:pic>
      <p:sp>
        <p:nvSpPr>
          <p:cNvPr id="10" name="CasellaDiTesto 9">
            <a:extLst>
              <a:ext uri="{FF2B5EF4-FFF2-40B4-BE49-F238E27FC236}">
                <a16:creationId xmlns:a16="http://schemas.microsoft.com/office/drawing/2014/main" id="{D5D208A8-FE59-A462-A314-B2E6ABDEDA03}"/>
              </a:ext>
            </a:extLst>
          </p:cNvPr>
          <p:cNvSpPr txBox="1"/>
          <p:nvPr/>
        </p:nvSpPr>
        <p:spPr>
          <a:xfrm>
            <a:off x="5776601" y="2637406"/>
            <a:ext cx="1584176" cy="369332"/>
          </a:xfrm>
          <a:prstGeom prst="rect">
            <a:avLst/>
          </a:prstGeom>
          <a:noFill/>
        </p:spPr>
        <p:txBody>
          <a:bodyPr wrap="square">
            <a:spAutoFit/>
          </a:bodyPr>
          <a:lstStyle/>
          <a:p>
            <a:r>
              <a:rPr lang="it-IT" dirty="0"/>
              <a:t>Collesalvetti</a:t>
            </a:r>
          </a:p>
        </p:txBody>
      </p:sp>
      <p:sp>
        <p:nvSpPr>
          <p:cNvPr id="12" name="CasellaDiTesto 11">
            <a:extLst>
              <a:ext uri="{FF2B5EF4-FFF2-40B4-BE49-F238E27FC236}">
                <a16:creationId xmlns:a16="http://schemas.microsoft.com/office/drawing/2014/main" id="{B9836DF7-807E-4EA3-8A89-35202079EDEC}"/>
              </a:ext>
            </a:extLst>
          </p:cNvPr>
          <p:cNvSpPr txBox="1"/>
          <p:nvPr/>
        </p:nvSpPr>
        <p:spPr>
          <a:xfrm>
            <a:off x="1883302" y="3565383"/>
            <a:ext cx="1011964" cy="369332"/>
          </a:xfrm>
          <a:prstGeom prst="rect">
            <a:avLst/>
          </a:prstGeom>
          <a:noFill/>
        </p:spPr>
        <p:txBody>
          <a:bodyPr wrap="square">
            <a:spAutoFit/>
          </a:bodyPr>
          <a:lstStyle/>
          <a:p>
            <a:r>
              <a:rPr lang="it-IT" dirty="0"/>
              <a:t>Calore</a:t>
            </a:r>
          </a:p>
        </p:txBody>
      </p:sp>
      <p:sp>
        <p:nvSpPr>
          <p:cNvPr id="14" name="CasellaDiTesto 13">
            <a:extLst>
              <a:ext uri="{FF2B5EF4-FFF2-40B4-BE49-F238E27FC236}">
                <a16:creationId xmlns:a16="http://schemas.microsoft.com/office/drawing/2014/main" id="{C2F7EC33-D50E-AA1E-34BC-782DD6745351}"/>
              </a:ext>
            </a:extLst>
          </p:cNvPr>
          <p:cNvSpPr txBox="1"/>
          <p:nvPr/>
        </p:nvSpPr>
        <p:spPr>
          <a:xfrm>
            <a:off x="6660232" y="5147902"/>
            <a:ext cx="1654300" cy="369332"/>
          </a:xfrm>
          <a:prstGeom prst="rect">
            <a:avLst/>
          </a:prstGeom>
          <a:noFill/>
        </p:spPr>
        <p:txBody>
          <a:bodyPr wrap="square">
            <a:spAutoFit/>
          </a:bodyPr>
          <a:lstStyle/>
          <a:p>
            <a:r>
              <a:rPr lang="it-IT" dirty="0"/>
              <a:t>Cisterna Ariccia</a:t>
            </a:r>
          </a:p>
        </p:txBody>
      </p:sp>
      <p:sp>
        <p:nvSpPr>
          <p:cNvPr id="16" name="CasellaDiTesto 15">
            <a:extLst>
              <a:ext uri="{FF2B5EF4-FFF2-40B4-BE49-F238E27FC236}">
                <a16:creationId xmlns:a16="http://schemas.microsoft.com/office/drawing/2014/main" id="{D85D7E6B-34AE-F4E3-CDD3-137F7D3710F4}"/>
              </a:ext>
            </a:extLst>
          </p:cNvPr>
          <p:cNvSpPr txBox="1"/>
          <p:nvPr/>
        </p:nvSpPr>
        <p:spPr>
          <a:xfrm>
            <a:off x="1979712" y="6310416"/>
            <a:ext cx="3667461" cy="369332"/>
          </a:xfrm>
          <a:prstGeom prst="rect">
            <a:avLst/>
          </a:prstGeom>
          <a:noFill/>
        </p:spPr>
        <p:txBody>
          <a:bodyPr wrap="square">
            <a:spAutoFit/>
          </a:bodyPr>
          <a:lstStyle/>
          <a:p>
            <a:r>
              <a:rPr lang="it-IT" dirty="0"/>
              <a:t>Cisterna Ariccia (particolare)</a:t>
            </a:r>
          </a:p>
        </p:txBody>
      </p:sp>
    </p:spTree>
    <p:extLst>
      <p:ext uri="{BB962C8B-B14F-4D97-AF65-F5344CB8AC3E}">
        <p14:creationId xmlns:p14="http://schemas.microsoft.com/office/powerpoint/2010/main" val="2903117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95536" y="5190686"/>
            <a:ext cx="8397185" cy="523220"/>
          </a:xfrm>
          <a:prstGeom prst="rect">
            <a:avLst/>
          </a:prstGeom>
        </p:spPr>
        <p:txBody>
          <a:bodyPr wrap="square">
            <a:spAutoFit/>
          </a:bodyPr>
          <a:lstStyle/>
          <a:p>
            <a:r>
              <a:rPr lang="it-IT" sz="2800" dirty="0">
                <a:solidFill>
                  <a:schemeClr val="tx2">
                    <a:lumMod val="75000"/>
                  </a:schemeClr>
                </a:solidFill>
              </a:rPr>
              <a:t>One </a:t>
            </a:r>
            <a:r>
              <a:rPr lang="en-IE" sz="2800" dirty="0">
                <a:solidFill>
                  <a:schemeClr val="tx2">
                    <a:lumMod val="75000"/>
                  </a:schemeClr>
                </a:solidFill>
              </a:rPr>
              <a:t>difficulty</a:t>
            </a:r>
            <a:r>
              <a:rPr lang="it-IT" sz="2800" dirty="0">
                <a:solidFill>
                  <a:schemeClr val="tx2">
                    <a:lumMod val="75000"/>
                  </a:schemeClr>
                </a:solidFill>
              </a:rPr>
              <a:t> to </a:t>
            </a:r>
            <a:r>
              <a:rPr lang="en-US" sz="2800" dirty="0">
                <a:solidFill>
                  <a:schemeClr val="tx2">
                    <a:lumMod val="75000"/>
                  </a:schemeClr>
                </a:solidFill>
              </a:rPr>
              <a:t>interpreter</a:t>
            </a:r>
            <a:r>
              <a:rPr lang="it-IT" sz="2800" dirty="0">
                <a:solidFill>
                  <a:schemeClr val="tx2">
                    <a:lumMod val="75000"/>
                  </a:schemeClr>
                </a:solidFill>
              </a:rPr>
              <a:t> the </a:t>
            </a:r>
            <a:r>
              <a:rPr lang="it-IT" sz="2800" dirty="0" err="1">
                <a:solidFill>
                  <a:schemeClr val="tx2">
                    <a:lumMod val="75000"/>
                  </a:schemeClr>
                </a:solidFill>
              </a:rPr>
              <a:t>map</a:t>
            </a:r>
            <a:r>
              <a:rPr lang="it-IT" sz="2800" dirty="0">
                <a:solidFill>
                  <a:schemeClr val="tx2">
                    <a:lumMod val="75000"/>
                  </a:schemeClr>
                </a:solidFill>
              </a:rPr>
              <a:t> (from </a:t>
            </a:r>
            <a:r>
              <a:rPr lang="it-IT" sz="2800" dirty="0" err="1">
                <a:solidFill>
                  <a:schemeClr val="tx2">
                    <a:lumMod val="75000"/>
                  </a:schemeClr>
                </a:solidFill>
              </a:rPr>
              <a:t>Flightaware</a:t>
            </a:r>
            <a:r>
              <a:rPr lang="it-IT" sz="2800" dirty="0">
                <a:solidFill>
                  <a:schemeClr val="tx2">
                    <a:lumMod val="75000"/>
                  </a:schemeClr>
                </a:solidFill>
              </a:rPr>
              <a:t>)</a:t>
            </a:r>
            <a:endParaRPr lang="it-IT" sz="2800" dirty="0"/>
          </a:p>
        </p:txBody>
      </p:sp>
      <p:pic>
        <p:nvPicPr>
          <p:cNvPr id="3" name="Immagine 2">
            <a:extLst>
              <a:ext uri="{FF2B5EF4-FFF2-40B4-BE49-F238E27FC236}">
                <a16:creationId xmlns:a16="http://schemas.microsoft.com/office/drawing/2014/main" id="{68778EDA-E46A-E50E-1963-FDC626FDEF09}"/>
              </a:ext>
            </a:extLst>
          </p:cNvPr>
          <p:cNvPicPr>
            <a:picLocks noChangeAspect="1"/>
          </p:cNvPicPr>
          <p:nvPr/>
        </p:nvPicPr>
        <p:blipFill>
          <a:blip r:embed="rId3"/>
          <a:stretch>
            <a:fillRect/>
          </a:stretch>
        </p:blipFill>
        <p:spPr>
          <a:xfrm>
            <a:off x="1979712" y="713207"/>
            <a:ext cx="6818721" cy="4220830"/>
          </a:xfrm>
          <a:prstGeom prst="rect">
            <a:avLst/>
          </a:prstGeom>
        </p:spPr>
      </p:pic>
    </p:spTree>
    <p:extLst>
      <p:ext uri="{BB962C8B-B14F-4D97-AF65-F5344CB8AC3E}">
        <p14:creationId xmlns:p14="http://schemas.microsoft.com/office/powerpoint/2010/main" val="416681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2461859" y="6061923"/>
            <a:ext cx="5015797" cy="523220"/>
          </a:xfrm>
          <a:prstGeom prst="rect">
            <a:avLst/>
          </a:prstGeom>
        </p:spPr>
        <p:txBody>
          <a:bodyPr wrap="none">
            <a:spAutoFit/>
          </a:bodyPr>
          <a:lstStyle/>
          <a:p>
            <a:r>
              <a:rPr lang="en-US" sz="2800" dirty="0">
                <a:solidFill>
                  <a:schemeClr val="tx2">
                    <a:lumMod val="75000"/>
                  </a:schemeClr>
                </a:solidFill>
              </a:rPr>
              <a:t>The theme of the very long paths</a:t>
            </a:r>
            <a:endParaRPr lang="it-IT" sz="2800" dirty="0"/>
          </a:p>
        </p:txBody>
      </p:sp>
      <p:pic>
        <p:nvPicPr>
          <p:cNvPr id="2" name="Immagine 1">
            <a:extLst>
              <a:ext uri="{FF2B5EF4-FFF2-40B4-BE49-F238E27FC236}">
                <a16:creationId xmlns:a16="http://schemas.microsoft.com/office/drawing/2014/main" id="{0497C9FB-5D2E-17EE-264A-1FF289DB37B2}"/>
              </a:ext>
            </a:extLst>
          </p:cNvPr>
          <p:cNvPicPr>
            <a:picLocks noChangeAspect="1"/>
          </p:cNvPicPr>
          <p:nvPr/>
        </p:nvPicPr>
        <p:blipFill>
          <a:blip r:embed="rId3"/>
          <a:stretch>
            <a:fillRect/>
          </a:stretch>
        </p:blipFill>
        <p:spPr>
          <a:xfrm>
            <a:off x="2699792" y="188640"/>
            <a:ext cx="6120914" cy="2767824"/>
          </a:xfrm>
          <a:prstGeom prst="rect">
            <a:avLst/>
          </a:prstGeom>
        </p:spPr>
      </p:pic>
      <p:pic>
        <p:nvPicPr>
          <p:cNvPr id="3" name="Immagine 2">
            <a:extLst>
              <a:ext uri="{FF2B5EF4-FFF2-40B4-BE49-F238E27FC236}">
                <a16:creationId xmlns:a16="http://schemas.microsoft.com/office/drawing/2014/main" id="{2A801DCC-8CCA-37B0-B58F-8D97265CEBB5}"/>
              </a:ext>
            </a:extLst>
          </p:cNvPr>
          <p:cNvPicPr>
            <a:picLocks noChangeAspect="1"/>
          </p:cNvPicPr>
          <p:nvPr/>
        </p:nvPicPr>
        <p:blipFill>
          <a:blip r:embed="rId4"/>
          <a:stretch>
            <a:fillRect/>
          </a:stretch>
        </p:blipFill>
        <p:spPr>
          <a:xfrm>
            <a:off x="1403648" y="3351779"/>
            <a:ext cx="5328592" cy="2696140"/>
          </a:xfrm>
          <a:prstGeom prst="rect">
            <a:avLst/>
          </a:prstGeom>
        </p:spPr>
      </p:pic>
    </p:spTree>
    <p:extLst>
      <p:ext uri="{BB962C8B-B14F-4D97-AF65-F5344CB8AC3E}">
        <p14:creationId xmlns:p14="http://schemas.microsoft.com/office/powerpoint/2010/main" val="1362763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539552" y="5821387"/>
            <a:ext cx="7921114" cy="954107"/>
          </a:xfrm>
          <a:prstGeom prst="rect">
            <a:avLst/>
          </a:prstGeom>
        </p:spPr>
        <p:txBody>
          <a:bodyPr wrap="square">
            <a:spAutoFit/>
          </a:bodyPr>
          <a:lstStyle/>
          <a:p>
            <a:r>
              <a:rPr lang="en-US" sz="2800" dirty="0">
                <a:solidFill>
                  <a:schemeClr val="tx2">
                    <a:lumMod val="75000"/>
                  </a:schemeClr>
                </a:solidFill>
              </a:rPr>
              <a:t>From China to Europe: Xi'an, Samarkand, Tashkent and Antioch</a:t>
            </a:r>
            <a:endParaRPr lang="it-IT" sz="2800" dirty="0"/>
          </a:p>
        </p:txBody>
      </p:sp>
      <p:pic>
        <p:nvPicPr>
          <p:cNvPr id="2" name="Immagine 1">
            <a:extLst>
              <a:ext uri="{FF2B5EF4-FFF2-40B4-BE49-F238E27FC236}">
                <a16:creationId xmlns:a16="http://schemas.microsoft.com/office/drawing/2014/main" id="{27F58B08-82F7-C8B5-FAE2-36089B75C442}"/>
              </a:ext>
            </a:extLst>
          </p:cNvPr>
          <p:cNvPicPr>
            <a:picLocks noChangeAspect="1"/>
          </p:cNvPicPr>
          <p:nvPr/>
        </p:nvPicPr>
        <p:blipFill>
          <a:blip r:embed="rId3"/>
          <a:stretch>
            <a:fillRect/>
          </a:stretch>
        </p:blipFill>
        <p:spPr>
          <a:xfrm>
            <a:off x="1846342" y="2886967"/>
            <a:ext cx="6041660" cy="2627604"/>
          </a:xfrm>
          <a:prstGeom prst="rect">
            <a:avLst/>
          </a:prstGeom>
        </p:spPr>
      </p:pic>
      <p:pic>
        <p:nvPicPr>
          <p:cNvPr id="3" name="Immagine 2">
            <a:extLst>
              <a:ext uri="{FF2B5EF4-FFF2-40B4-BE49-F238E27FC236}">
                <a16:creationId xmlns:a16="http://schemas.microsoft.com/office/drawing/2014/main" id="{287FF6B4-4197-72AB-4A28-976D24997CC5}"/>
              </a:ext>
            </a:extLst>
          </p:cNvPr>
          <p:cNvPicPr>
            <a:picLocks noChangeAspect="1"/>
          </p:cNvPicPr>
          <p:nvPr/>
        </p:nvPicPr>
        <p:blipFill>
          <a:blip r:embed="rId4"/>
          <a:stretch>
            <a:fillRect/>
          </a:stretch>
        </p:blipFill>
        <p:spPr>
          <a:xfrm>
            <a:off x="2339752" y="805371"/>
            <a:ext cx="6120914" cy="1627773"/>
          </a:xfrm>
          <a:prstGeom prst="rect">
            <a:avLst/>
          </a:prstGeom>
        </p:spPr>
      </p:pic>
    </p:spTree>
    <p:extLst>
      <p:ext uri="{BB962C8B-B14F-4D97-AF65-F5344CB8AC3E}">
        <p14:creationId xmlns:p14="http://schemas.microsoft.com/office/powerpoint/2010/main" val="3912027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1043608" y="5013176"/>
            <a:ext cx="6620595" cy="523220"/>
          </a:xfrm>
          <a:prstGeom prst="rect">
            <a:avLst/>
          </a:prstGeom>
        </p:spPr>
        <p:txBody>
          <a:bodyPr wrap="none">
            <a:spAutoFit/>
          </a:bodyPr>
          <a:lstStyle/>
          <a:p>
            <a:r>
              <a:rPr lang="it-IT" sz="2800" dirty="0">
                <a:solidFill>
                  <a:schemeClr val="tx2">
                    <a:lumMod val="75000"/>
                  </a:schemeClr>
                </a:solidFill>
              </a:rPr>
              <a:t>www, the world wide web of the </a:t>
            </a:r>
            <a:r>
              <a:rPr lang="it-IT" sz="2800" dirty="0" err="1">
                <a:solidFill>
                  <a:schemeClr val="tx2">
                    <a:lumMod val="75000"/>
                  </a:schemeClr>
                </a:solidFill>
              </a:rPr>
              <a:t>prehistory</a:t>
            </a:r>
            <a:endParaRPr lang="it-IT" sz="2800" dirty="0"/>
          </a:p>
        </p:txBody>
      </p:sp>
      <p:pic>
        <p:nvPicPr>
          <p:cNvPr id="3" name="Immagine 2">
            <a:extLst>
              <a:ext uri="{FF2B5EF4-FFF2-40B4-BE49-F238E27FC236}">
                <a16:creationId xmlns:a16="http://schemas.microsoft.com/office/drawing/2014/main" id="{ECC0ADD7-E83F-3261-6456-73AA187E7DE8}"/>
              </a:ext>
            </a:extLst>
          </p:cNvPr>
          <p:cNvPicPr>
            <a:picLocks noChangeAspect="1"/>
          </p:cNvPicPr>
          <p:nvPr/>
        </p:nvPicPr>
        <p:blipFill>
          <a:blip r:embed="rId3"/>
          <a:stretch>
            <a:fillRect/>
          </a:stretch>
        </p:blipFill>
        <p:spPr>
          <a:xfrm>
            <a:off x="1979712" y="1027849"/>
            <a:ext cx="6621187" cy="3193240"/>
          </a:xfrm>
          <a:prstGeom prst="rect">
            <a:avLst/>
          </a:prstGeom>
        </p:spPr>
      </p:pic>
    </p:spTree>
    <p:extLst>
      <p:ext uri="{BB962C8B-B14F-4D97-AF65-F5344CB8AC3E}">
        <p14:creationId xmlns:p14="http://schemas.microsoft.com/office/powerpoint/2010/main" val="1900569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251520" y="4869160"/>
            <a:ext cx="8784976" cy="954107"/>
          </a:xfrm>
          <a:prstGeom prst="rect">
            <a:avLst/>
          </a:prstGeom>
        </p:spPr>
        <p:txBody>
          <a:bodyPr wrap="square">
            <a:spAutoFit/>
          </a:bodyPr>
          <a:lstStyle/>
          <a:p>
            <a:r>
              <a:rPr lang="en-US" sz="2800" dirty="0">
                <a:solidFill>
                  <a:schemeClr val="tx2">
                    <a:lumMod val="75000"/>
                  </a:schemeClr>
                </a:solidFill>
              </a:rPr>
              <a:t>Why was Rome born – as </a:t>
            </a:r>
            <a:r>
              <a:rPr lang="en-US" sz="2800" dirty="0" err="1">
                <a:solidFill>
                  <a:schemeClr val="tx2">
                    <a:lumMod val="75000"/>
                  </a:schemeClr>
                </a:solidFill>
              </a:rPr>
              <a:t>Teodor</a:t>
            </a:r>
            <a:r>
              <a:rPr lang="en-US" sz="2800" dirty="0">
                <a:solidFill>
                  <a:schemeClr val="tx2">
                    <a:lumMod val="75000"/>
                  </a:schemeClr>
                </a:solidFill>
              </a:rPr>
              <a:t> Mommsen wondered – in such an inhospitable and marshy site?</a:t>
            </a:r>
            <a:endParaRPr lang="it-IT" sz="2800" dirty="0"/>
          </a:p>
        </p:txBody>
      </p:sp>
      <p:pic>
        <p:nvPicPr>
          <p:cNvPr id="2" name="Immagine 1">
            <a:extLst>
              <a:ext uri="{FF2B5EF4-FFF2-40B4-BE49-F238E27FC236}">
                <a16:creationId xmlns:a16="http://schemas.microsoft.com/office/drawing/2014/main" id="{A0B69E4F-B986-B503-59E8-6F06B88691F4}"/>
              </a:ext>
            </a:extLst>
          </p:cNvPr>
          <p:cNvPicPr>
            <a:picLocks noChangeAspect="1"/>
          </p:cNvPicPr>
          <p:nvPr/>
        </p:nvPicPr>
        <p:blipFill>
          <a:blip r:embed="rId3"/>
          <a:stretch>
            <a:fillRect/>
          </a:stretch>
        </p:blipFill>
        <p:spPr>
          <a:xfrm>
            <a:off x="4139952" y="260648"/>
            <a:ext cx="3429000" cy="4286250"/>
          </a:xfrm>
          <a:prstGeom prst="rect">
            <a:avLst/>
          </a:prstGeom>
        </p:spPr>
      </p:pic>
    </p:spTree>
    <p:extLst>
      <p:ext uri="{BB962C8B-B14F-4D97-AF65-F5344CB8AC3E}">
        <p14:creationId xmlns:p14="http://schemas.microsoft.com/office/powerpoint/2010/main" val="1404398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611560" y="4941168"/>
            <a:ext cx="8784976" cy="954107"/>
          </a:xfrm>
          <a:prstGeom prst="rect">
            <a:avLst/>
          </a:prstGeom>
        </p:spPr>
        <p:txBody>
          <a:bodyPr wrap="square">
            <a:spAutoFit/>
          </a:bodyPr>
          <a:lstStyle/>
          <a:p>
            <a:r>
              <a:rPr lang="en-US" sz="2800" dirty="0">
                <a:solidFill>
                  <a:schemeClr val="tx2">
                    <a:lumMod val="75000"/>
                  </a:schemeClr>
                </a:solidFill>
              </a:rPr>
              <a:t>Why was </a:t>
            </a:r>
            <a:r>
              <a:rPr lang="en-US" sz="2800" dirty="0" err="1">
                <a:solidFill>
                  <a:schemeClr val="tx2">
                    <a:lumMod val="75000"/>
                  </a:schemeClr>
                </a:solidFill>
              </a:rPr>
              <a:t>Caudium</a:t>
            </a:r>
            <a:r>
              <a:rPr lang="en-US" sz="2800" dirty="0">
                <a:solidFill>
                  <a:schemeClr val="tx2">
                    <a:lumMod val="75000"/>
                  </a:schemeClr>
                </a:solidFill>
              </a:rPr>
              <a:t> so important for Roman expansion southwards?</a:t>
            </a:r>
            <a:endParaRPr lang="it-IT" sz="2800" dirty="0"/>
          </a:p>
        </p:txBody>
      </p:sp>
      <p:pic>
        <p:nvPicPr>
          <p:cNvPr id="2" name="Immagine 1">
            <a:extLst>
              <a:ext uri="{FF2B5EF4-FFF2-40B4-BE49-F238E27FC236}">
                <a16:creationId xmlns:a16="http://schemas.microsoft.com/office/drawing/2014/main" id="{F4938D53-B3D6-FABA-406B-D5CBC7E1A33E}"/>
              </a:ext>
            </a:extLst>
          </p:cNvPr>
          <p:cNvPicPr>
            <a:picLocks noChangeAspect="1"/>
          </p:cNvPicPr>
          <p:nvPr/>
        </p:nvPicPr>
        <p:blipFill>
          <a:blip r:embed="rId3"/>
          <a:stretch>
            <a:fillRect/>
          </a:stretch>
        </p:blipFill>
        <p:spPr>
          <a:xfrm>
            <a:off x="3131840" y="404664"/>
            <a:ext cx="5669086" cy="4253508"/>
          </a:xfrm>
          <a:prstGeom prst="rect">
            <a:avLst/>
          </a:prstGeom>
        </p:spPr>
      </p:pic>
    </p:spTree>
    <p:extLst>
      <p:ext uri="{BB962C8B-B14F-4D97-AF65-F5344CB8AC3E}">
        <p14:creationId xmlns:p14="http://schemas.microsoft.com/office/powerpoint/2010/main" val="2710698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23528" y="5085184"/>
            <a:ext cx="8712968" cy="954107"/>
          </a:xfrm>
          <a:prstGeom prst="rect">
            <a:avLst/>
          </a:prstGeom>
        </p:spPr>
        <p:txBody>
          <a:bodyPr wrap="square">
            <a:spAutoFit/>
          </a:bodyPr>
          <a:lstStyle/>
          <a:p>
            <a:r>
              <a:rPr lang="en-US" sz="2800" dirty="0">
                <a:solidFill>
                  <a:schemeClr val="tx2">
                    <a:lumMod val="75000"/>
                  </a:schemeClr>
                </a:solidFill>
              </a:rPr>
              <a:t>Why did most the major colonies of Magna Graecia arise along the Ionian coast and none on the Tyrrhenian coast?</a:t>
            </a:r>
            <a:endParaRPr lang="it-IT" sz="2800" dirty="0"/>
          </a:p>
        </p:txBody>
      </p:sp>
      <p:pic>
        <p:nvPicPr>
          <p:cNvPr id="3" name="Immagine 2">
            <a:extLst>
              <a:ext uri="{FF2B5EF4-FFF2-40B4-BE49-F238E27FC236}">
                <a16:creationId xmlns:a16="http://schemas.microsoft.com/office/drawing/2014/main" id="{7D2EC132-EF3D-E84B-A90A-72A635FDF633}"/>
              </a:ext>
            </a:extLst>
          </p:cNvPr>
          <p:cNvPicPr>
            <a:picLocks noChangeAspect="1"/>
          </p:cNvPicPr>
          <p:nvPr/>
        </p:nvPicPr>
        <p:blipFill>
          <a:blip r:embed="rId3"/>
          <a:stretch>
            <a:fillRect/>
          </a:stretch>
        </p:blipFill>
        <p:spPr>
          <a:xfrm>
            <a:off x="1366317" y="1499929"/>
            <a:ext cx="6876256" cy="2637914"/>
          </a:xfrm>
          <a:prstGeom prst="rect">
            <a:avLst/>
          </a:prstGeom>
        </p:spPr>
      </p:pic>
    </p:spTree>
    <p:extLst>
      <p:ext uri="{BB962C8B-B14F-4D97-AF65-F5344CB8AC3E}">
        <p14:creationId xmlns:p14="http://schemas.microsoft.com/office/powerpoint/2010/main" val="1436758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99592" y="4509120"/>
            <a:ext cx="8136904" cy="2246769"/>
          </a:xfrm>
          <a:prstGeom prst="rect">
            <a:avLst/>
          </a:prstGeom>
        </p:spPr>
        <p:txBody>
          <a:bodyPr wrap="square">
            <a:spAutoFit/>
          </a:bodyPr>
          <a:lstStyle/>
          <a:p>
            <a:r>
              <a:rPr lang="en-US" sz="2800" dirty="0">
                <a:solidFill>
                  <a:schemeClr val="tx2">
                    <a:lumMod val="75000"/>
                  </a:schemeClr>
                </a:solidFill>
              </a:rPr>
              <a:t>Why, according to the historians, the first settlements of Taranto was at the Tara River and at </a:t>
            </a:r>
            <a:r>
              <a:rPr lang="en-US" sz="2800" dirty="0" err="1">
                <a:solidFill>
                  <a:schemeClr val="tx2">
                    <a:lumMod val="75000"/>
                  </a:schemeClr>
                </a:solidFill>
              </a:rPr>
              <a:t>Saturo</a:t>
            </a:r>
            <a:r>
              <a:rPr lang="en-US" sz="2800" dirty="0">
                <a:solidFill>
                  <a:schemeClr val="tx2">
                    <a:lumMod val="75000"/>
                  </a:schemeClr>
                </a:solidFill>
              </a:rPr>
              <a:t> Bay?</a:t>
            </a:r>
          </a:p>
          <a:p>
            <a:r>
              <a:rPr lang="en-US" sz="2800" dirty="0">
                <a:solidFill>
                  <a:schemeClr val="tx2">
                    <a:lumMod val="75000"/>
                  </a:schemeClr>
                </a:solidFill>
              </a:rPr>
              <a:t>Were then the historical cities stages between the orient and the center of the Mediterranean Sea or colonies?</a:t>
            </a:r>
            <a:endParaRPr lang="it-IT" sz="2800" dirty="0"/>
          </a:p>
        </p:txBody>
      </p:sp>
      <p:pic>
        <p:nvPicPr>
          <p:cNvPr id="4" name="Immagine 3">
            <a:extLst>
              <a:ext uri="{FF2B5EF4-FFF2-40B4-BE49-F238E27FC236}">
                <a16:creationId xmlns:a16="http://schemas.microsoft.com/office/drawing/2014/main" id="{74B21A98-9692-D28E-F8C3-D65921D38C60}"/>
              </a:ext>
            </a:extLst>
          </p:cNvPr>
          <p:cNvPicPr>
            <a:picLocks noChangeAspect="1"/>
          </p:cNvPicPr>
          <p:nvPr/>
        </p:nvPicPr>
        <p:blipFill>
          <a:blip r:embed="rId3"/>
          <a:stretch>
            <a:fillRect/>
          </a:stretch>
        </p:blipFill>
        <p:spPr>
          <a:xfrm>
            <a:off x="1979712" y="596916"/>
            <a:ext cx="6858508" cy="3503928"/>
          </a:xfrm>
          <a:prstGeom prst="rect">
            <a:avLst/>
          </a:prstGeom>
        </p:spPr>
      </p:pic>
    </p:spTree>
    <p:extLst>
      <p:ext uri="{BB962C8B-B14F-4D97-AF65-F5344CB8AC3E}">
        <p14:creationId xmlns:p14="http://schemas.microsoft.com/office/powerpoint/2010/main" val="1339537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510849" y="4062551"/>
            <a:ext cx="8122302" cy="2246769"/>
          </a:xfrm>
          <a:prstGeom prst="rect">
            <a:avLst/>
          </a:prstGeom>
        </p:spPr>
        <p:txBody>
          <a:bodyPr wrap="square">
            <a:spAutoFit/>
          </a:bodyPr>
          <a:lstStyle/>
          <a:p>
            <a:r>
              <a:rPr lang="en-US" sz="2800" dirty="0">
                <a:solidFill>
                  <a:schemeClr val="tx2">
                    <a:lumMod val="75000"/>
                  </a:schemeClr>
                </a:solidFill>
              </a:rPr>
              <a:t>Little by little, along this path, at every obstacle - be it a river, a valley, a cliff or a marsh - tavern keepers, innkeepers, guides, porters and shopkeepers began to provide their services and sell their goods to the travelers</a:t>
            </a:r>
            <a:endParaRPr lang="it-IT" sz="2800" dirty="0"/>
          </a:p>
        </p:txBody>
      </p:sp>
      <p:pic>
        <p:nvPicPr>
          <p:cNvPr id="2" name="Immagine 1">
            <a:extLst>
              <a:ext uri="{FF2B5EF4-FFF2-40B4-BE49-F238E27FC236}">
                <a16:creationId xmlns:a16="http://schemas.microsoft.com/office/drawing/2014/main" id="{D9B6C904-FC63-E918-8250-9E9685990CCF}"/>
              </a:ext>
            </a:extLst>
          </p:cNvPr>
          <p:cNvPicPr>
            <a:picLocks noChangeAspect="1"/>
          </p:cNvPicPr>
          <p:nvPr/>
        </p:nvPicPr>
        <p:blipFill>
          <a:blip r:embed="rId3"/>
          <a:stretch>
            <a:fillRect/>
          </a:stretch>
        </p:blipFill>
        <p:spPr>
          <a:xfrm>
            <a:off x="3131840" y="188640"/>
            <a:ext cx="4919898" cy="3706689"/>
          </a:xfrm>
          <a:prstGeom prst="rect">
            <a:avLst/>
          </a:prstGeom>
        </p:spPr>
      </p:pic>
    </p:spTree>
    <p:extLst>
      <p:ext uri="{BB962C8B-B14F-4D97-AF65-F5344CB8AC3E}">
        <p14:creationId xmlns:p14="http://schemas.microsoft.com/office/powerpoint/2010/main" val="175163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95536" y="3789040"/>
            <a:ext cx="7992888" cy="1815882"/>
          </a:xfrm>
          <a:prstGeom prst="rect">
            <a:avLst/>
          </a:prstGeom>
        </p:spPr>
        <p:txBody>
          <a:bodyPr wrap="square">
            <a:spAutoFit/>
          </a:bodyPr>
          <a:lstStyle/>
          <a:p>
            <a:r>
              <a:rPr lang="en-US" sz="2800" dirty="0">
                <a:solidFill>
                  <a:schemeClr val="tx2">
                    <a:lumMod val="75000"/>
                  </a:schemeClr>
                </a:solidFill>
              </a:rPr>
              <a:t>If the sea was almost unnavigable in winter, how could distant populations manage their activities and interests in such a way as to make the best use of the few months available for navigation?</a:t>
            </a:r>
            <a:endParaRPr lang="it-IT" sz="2800" dirty="0"/>
          </a:p>
        </p:txBody>
      </p:sp>
      <p:pic>
        <p:nvPicPr>
          <p:cNvPr id="2" name="Immagine 1">
            <a:extLst>
              <a:ext uri="{FF2B5EF4-FFF2-40B4-BE49-F238E27FC236}">
                <a16:creationId xmlns:a16="http://schemas.microsoft.com/office/drawing/2014/main" id="{A495D6E3-DEF3-36ED-67F9-B24B0DE47B9A}"/>
              </a:ext>
            </a:extLst>
          </p:cNvPr>
          <p:cNvPicPr>
            <a:picLocks noChangeAspect="1"/>
          </p:cNvPicPr>
          <p:nvPr/>
        </p:nvPicPr>
        <p:blipFill>
          <a:blip r:embed="rId3"/>
          <a:stretch>
            <a:fillRect/>
          </a:stretch>
        </p:blipFill>
        <p:spPr>
          <a:xfrm>
            <a:off x="2411760" y="404664"/>
            <a:ext cx="6241070" cy="3174030"/>
          </a:xfrm>
          <a:prstGeom prst="rect">
            <a:avLst/>
          </a:prstGeom>
        </p:spPr>
      </p:pic>
    </p:spTree>
    <p:extLst>
      <p:ext uri="{BB962C8B-B14F-4D97-AF65-F5344CB8AC3E}">
        <p14:creationId xmlns:p14="http://schemas.microsoft.com/office/powerpoint/2010/main" val="4216674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323528" y="3889779"/>
            <a:ext cx="8496944" cy="2677656"/>
          </a:xfrm>
          <a:prstGeom prst="rect">
            <a:avLst/>
          </a:prstGeom>
        </p:spPr>
        <p:txBody>
          <a:bodyPr wrap="square">
            <a:spAutoFit/>
          </a:bodyPr>
          <a:lstStyle/>
          <a:p>
            <a:r>
              <a:rPr lang="en-US" sz="2800" dirty="0">
                <a:solidFill>
                  <a:schemeClr val="tx2">
                    <a:lumMod val="75000"/>
                  </a:schemeClr>
                </a:solidFill>
              </a:rPr>
              <a:t>If these paths were so ancient and so extended, from the Pacific - through </a:t>
            </a:r>
            <a:r>
              <a:rPr lang="en-US" sz="2800" dirty="0" err="1">
                <a:solidFill>
                  <a:schemeClr val="tx2">
                    <a:lumMod val="75000"/>
                  </a:schemeClr>
                </a:solidFill>
              </a:rPr>
              <a:t>XI’an</a:t>
            </a:r>
            <a:r>
              <a:rPr lang="en-US" sz="2800" dirty="0">
                <a:solidFill>
                  <a:schemeClr val="tx2">
                    <a:lumMod val="75000"/>
                  </a:schemeClr>
                </a:solidFill>
              </a:rPr>
              <a:t>, </a:t>
            </a:r>
            <a:r>
              <a:rPr lang="en-US" sz="2800" dirty="0" err="1">
                <a:solidFill>
                  <a:schemeClr val="tx2">
                    <a:lumMod val="75000"/>
                  </a:schemeClr>
                </a:solidFill>
              </a:rPr>
              <a:t>Gobekli</a:t>
            </a:r>
            <a:r>
              <a:rPr lang="en-US" sz="2800" dirty="0">
                <a:solidFill>
                  <a:schemeClr val="tx2">
                    <a:lumMod val="75000"/>
                  </a:schemeClr>
                </a:solidFill>
              </a:rPr>
              <a:t> </a:t>
            </a:r>
            <a:r>
              <a:rPr lang="en-US" sz="2800" dirty="0" err="1">
                <a:solidFill>
                  <a:schemeClr val="tx2">
                    <a:lumMod val="75000"/>
                  </a:schemeClr>
                </a:solidFill>
              </a:rPr>
              <a:t>Tepe</a:t>
            </a:r>
            <a:r>
              <a:rPr lang="en-US" sz="2800" dirty="0">
                <a:solidFill>
                  <a:schemeClr val="tx2">
                    <a:lumMod val="75000"/>
                  </a:schemeClr>
                </a:solidFill>
              </a:rPr>
              <a:t> </a:t>
            </a:r>
            <a:r>
              <a:rPr lang="en-US" sz="2800" dirty="0" err="1">
                <a:solidFill>
                  <a:schemeClr val="tx2">
                    <a:lumMod val="75000"/>
                  </a:schemeClr>
                </a:solidFill>
              </a:rPr>
              <a:t>etc</a:t>
            </a:r>
            <a:r>
              <a:rPr lang="en-US" sz="2800" dirty="0">
                <a:solidFill>
                  <a:schemeClr val="tx2">
                    <a:lumMod val="75000"/>
                  </a:schemeClr>
                </a:solidFill>
              </a:rPr>
              <a:t> - to the Atlantic, then could we also rethink the epochal transition of prehistoric man from hunter-gatherers to not only farmer-breeders but also farmer-breeders - traveling merchants?</a:t>
            </a:r>
            <a:endParaRPr lang="it-IT" sz="2800" dirty="0"/>
          </a:p>
        </p:txBody>
      </p:sp>
      <p:pic>
        <p:nvPicPr>
          <p:cNvPr id="2" name="Immagine 1">
            <a:extLst>
              <a:ext uri="{FF2B5EF4-FFF2-40B4-BE49-F238E27FC236}">
                <a16:creationId xmlns:a16="http://schemas.microsoft.com/office/drawing/2014/main" id="{D13F415D-FB8C-EB8C-CFED-C7348A834DC2}"/>
              </a:ext>
            </a:extLst>
          </p:cNvPr>
          <p:cNvPicPr>
            <a:picLocks noChangeAspect="1"/>
          </p:cNvPicPr>
          <p:nvPr/>
        </p:nvPicPr>
        <p:blipFill>
          <a:blip r:embed="rId3"/>
          <a:stretch>
            <a:fillRect/>
          </a:stretch>
        </p:blipFill>
        <p:spPr>
          <a:xfrm>
            <a:off x="3995936" y="116632"/>
            <a:ext cx="3831988" cy="3784587"/>
          </a:xfrm>
          <a:prstGeom prst="rect">
            <a:avLst/>
          </a:prstGeom>
        </p:spPr>
      </p:pic>
    </p:spTree>
    <p:extLst>
      <p:ext uri="{BB962C8B-B14F-4D97-AF65-F5344CB8AC3E}">
        <p14:creationId xmlns:p14="http://schemas.microsoft.com/office/powerpoint/2010/main" val="1978945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791580" y="4869160"/>
            <a:ext cx="7560840" cy="1384995"/>
          </a:xfrm>
          <a:prstGeom prst="rect">
            <a:avLst/>
          </a:prstGeom>
        </p:spPr>
        <p:txBody>
          <a:bodyPr wrap="square">
            <a:spAutoFit/>
          </a:bodyPr>
          <a:lstStyle/>
          <a:p>
            <a:r>
              <a:rPr lang="en-US" sz="2800" dirty="0">
                <a:solidFill>
                  <a:schemeClr val="tx2">
                    <a:lumMod val="75000"/>
                  </a:schemeClr>
                </a:solidFill>
              </a:rPr>
              <a:t>Why is the stretch of the Appian Way between Taranto and Brindisi not a straight line but a broken line? Which is the origin of </a:t>
            </a:r>
            <a:r>
              <a:rPr lang="en-US" sz="2800" dirty="0" err="1">
                <a:solidFill>
                  <a:schemeClr val="tx2">
                    <a:lumMod val="75000"/>
                  </a:schemeClr>
                </a:solidFill>
              </a:rPr>
              <a:t>Pezza</a:t>
            </a:r>
            <a:r>
              <a:rPr lang="en-US" sz="2800" dirty="0">
                <a:solidFill>
                  <a:schemeClr val="tx2">
                    <a:lumMod val="75000"/>
                  </a:schemeClr>
                </a:solidFill>
              </a:rPr>
              <a:t> Petrosa?</a:t>
            </a:r>
            <a:endParaRPr lang="it-IT" sz="2800" dirty="0"/>
          </a:p>
        </p:txBody>
      </p:sp>
      <p:pic>
        <p:nvPicPr>
          <p:cNvPr id="3" name="Immagine 2">
            <a:extLst>
              <a:ext uri="{FF2B5EF4-FFF2-40B4-BE49-F238E27FC236}">
                <a16:creationId xmlns:a16="http://schemas.microsoft.com/office/drawing/2014/main" id="{9B29F023-CF4D-5BFE-074B-E014DB473FEA}"/>
              </a:ext>
            </a:extLst>
          </p:cNvPr>
          <p:cNvPicPr>
            <a:picLocks noChangeAspect="1"/>
          </p:cNvPicPr>
          <p:nvPr/>
        </p:nvPicPr>
        <p:blipFill>
          <a:blip r:embed="rId3"/>
          <a:stretch>
            <a:fillRect/>
          </a:stretch>
        </p:blipFill>
        <p:spPr>
          <a:xfrm>
            <a:off x="2098355" y="365350"/>
            <a:ext cx="6264183" cy="4503810"/>
          </a:xfrm>
          <a:prstGeom prst="rect">
            <a:avLst/>
          </a:prstGeom>
        </p:spPr>
      </p:pic>
    </p:spTree>
    <p:extLst>
      <p:ext uri="{BB962C8B-B14F-4D97-AF65-F5344CB8AC3E}">
        <p14:creationId xmlns:p14="http://schemas.microsoft.com/office/powerpoint/2010/main" val="3431501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a:extLst>
              <a:ext uri="{FF2B5EF4-FFF2-40B4-BE49-F238E27FC236}">
                <a16:creationId xmlns:a16="http://schemas.microsoft.com/office/drawing/2014/main" id="{63B4C54A-C4A6-E71E-A257-A6E68C04D279}"/>
              </a:ext>
            </a:extLst>
          </p:cNvPr>
          <p:cNvPicPr>
            <a:picLocks noChangeAspect="1"/>
          </p:cNvPicPr>
          <p:nvPr/>
        </p:nvPicPr>
        <p:blipFill>
          <a:blip r:embed="rId3"/>
          <a:stretch>
            <a:fillRect/>
          </a:stretch>
        </p:blipFill>
        <p:spPr>
          <a:xfrm>
            <a:off x="6025774" y="278541"/>
            <a:ext cx="2743200" cy="4305300"/>
          </a:xfrm>
          <a:prstGeom prst="rect">
            <a:avLst/>
          </a:prstGeom>
        </p:spPr>
      </p:pic>
      <p:sp>
        <p:nvSpPr>
          <p:cNvPr id="4" name="CasellaDiTesto 3">
            <a:extLst>
              <a:ext uri="{FF2B5EF4-FFF2-40B4-BE49-F238E27FC236}">
                <a16:creationId xmlns:a16="http://schemas.microsoft.com/office/drawing/2014/main" id="{EC098C6C-D149-B515-A09F-420AA7BDBBCE}"/>
              </a:ext>
            </a:extLst>
          </p:cNvPr>
          <p:cNvSpPr txBox="1"/>
          <p:nvPr/>
        </p:nvSpPr>
        <p:spPr>
          <a:xfrm>
            <a:off x="340918" y="1835729"/>
            <a:ext cx="5455217" cy="2677656"/>
          </a:xfrm>
          <a:prstGeom prst="rect">
            <a:avLst/>
          </a:prstGeom>
          <a:noFill/>
        </p:spPr>
        <p:txBody>
          <a:bodyPr wrap="square">
            <a:spAutoFit/>
          </a:bodyPr>
          <a:lstStyle/>
          <a:p>
            <a:r>
              <a:rPr lang="it-IT" sz="2800" i="1" dirty="0" err="1">
                <a:solidFill>
                  <a:schemeClr val="tx2">
                    <a:lumMod val="75000"/>
                  </a:schemeClr>
                </a:solidFill>
              </a:rPr>
              <a:t>Antiquitas</a:t>
            </a:r>
            <a:r>
              <a:rPr lang="it-IT" sz="2800" i="1" dirty="0">
                <a:solidFill>
                  <a:schemeClr val="tx2">
                    <a:lumMod val="75000"/>
                  </a:schemeClr>
                </a:solidFill>
              </a:rPr>
              <a:t> </a:t>
            </a:r>
            <a:r>
              <a:rPr lang="it-IT" sz="2800" i="1" dirty="0" err="1">
                <a:solidFill>
                  <a:schemeClr val="tx2">
                    <a:lumMod val="75000"/>
                  </a:schemeClr>
                </a:solidFill>
              </a:rPr>
              <a:t>saeculi</a:t>
            </a:r>
            <a:r>
              <a:rPr lang="it-IT" sz="2800" i="1" dirty="0">
                <a:solidFill>
                  <a:schemeClr val="tx2">
                    <a:lumMod val="75000"/>
                  </a:schemeClr>
                </a:solidFill>
              </a:rPr>
              <a:t> </a:t>
            </a:r>
            <a:r>
              <a:rPr lang="it-IT" sz="2800" i="1" dirty="0" err="1">
                <a:solidFill>
                  <a:schemeClr val="tx2">
                    <a:lumMod val="75000"/>
                  </a:schemeClr>
                </a:solidFill>
              </a:rPr>
              <a:t>juventus</a:t>
            </a:r>
            <a:r>
              <a:rPr lang="it-IT" sz="2800" i="1" dirty="0">
                <a:solidFill>
                  <a:schemeClr val="tx2">
                    <a:lumMod val="75000"/>
                  </a:schemeClr>
                </a:solidFill>
              </a:rPr>
              <a:t> mundi</a:t>
            </a:r>
          </a:p>
          <a:p>
            <a:endParaRPr lang="it-IT" sz="2800" i="1" dirty="0">
              <a:solidFill>
                <a:schemeClr val="tx2">
                  <a:lumMod val="75000"/>
                </a:schemeClr>
              </a:solidFill>
            </a:endParaRPr>
          </a:p>
          <a:p>
            <a:pPr marL="457200" indent="-457200">
              <a:buFont typeface="Arial" panose="020B0604020202020204" pitchFamily="34" charset="0"/>
              <a:buChar char="•"/>
            </a:pPr>
            <a:r>
              <a:rPr lang="en-US" sz="2800" dirty="0">
                <a:solidFill>
                  <a:schemeClr val="tx2">
                    <a:lumMod val="75000"/>
                  </a:schemeClr>
                </a:solidFill>
              </a:rPr>
              <a:t>Geopolitical Considerations</a:t>
            </a:r>
          </a:p>
          <a:p>
            <a:pPr marL="457200" indent="-457200">
              <a:buFont typeface="Arial" panose="020B0604020202020204" pitchFamily="34" charset="0"/>
              <a:buChar char="•"/>
            </a:pPr>
            <a:r>
              <a:rPr lang="en-US" sz="2800" dirty="0">
                <a:solidFill>
                  <a:schemeClr val="tx2">
                    <a:lumMod val="75000"/>
                  </a:schemeClr>
                </a:solidFill>
              </a:rPr>
              <a:t>Philosophy of History Considerations</a:t>
            </a:r>
          </a:p>
          <a:p>
            <a:pPr marL="457200" indent="-457200">
              <a:buFont typeface="Arial" panose="020B0604020202020204" pitchFamily="34" charset="0"/>
              <a:buChar char="•"/>
            </a:pPr>
            <a:r>
              <a:rPr lang="en-US" sz="2800" dirty="0">
                <a:solidFill>
                  <a:schemeClr val="tx2">
                    <a:lumMod val="75000"/>
                  </a:schemeClr>
                </a:solidFill>
              </a:rPr>
              <a:t>Method Considerations</a:t>
            </a:r>
            <a:endParaRPr lang="it-IT" sz="2800" i="1" dirty="0">
              <a:solidFill>
                <a:schemeClr val="tx2">
                  <a:lumMod val="75000"/>
                </a:schemeClr>
              </a:solidFill>
            </a:endParaRPr>
          </a:p>
        </p:txBody>
      </p:sp>
    </p:spTree>
    <p:extLst>
      <p:ext uri="{BB962C8B-B14F-4D97-AF65-F5344CB8AC3E}">
        <p14:creationId xmlns:p14="http://schemas.microsoft.com/office/powerpoint/2010/main" val="2706583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a:extLst>
              <a:ext uri="{FF2B5EF4-FFF2-40B4-BE49-F238E27FC236}">
                <a16:creationId xmlns:a16="http://schemas.microsoft.com/office/drawing/2014/main" id="{D83DF15C-355F-B3B3-0051-3129DFBC421A}"/>
              </a:ext>
            </a:extLst>
          </p:cNvPr>
          <p:cNvPicPr>
            <a:picLocks noChangeAspect="1"/>
          </p:cNvPicPr>
          <p:nvPr/>
        </p:nvPicPr>
        <p:blipFill>
          <a:blip r:embed="rId3"/>
          <a:stretch>
            <a:fillRect/>
          </a:stretch>
        </p:blipFill>
        <p:spPr>
          <a:xfrm>
            <a:off x="3491880" y="942560"/>
            <a:ext cx="3288395" cy="4651203"/>
          </a:xfrm>
          <a:prstGeom prst="rect">
            <a:avLst/>
          </a:prstGeom>
        </p:spPr>
      </p:pic>
    </p:spTree>
    <p:extLst>
      <p:ext uri="{BB962C8B-B14F-4D97-AF65-F5344CB8AC3E}">
        <p14:creationId xmlns:p14="http://schemas.microsoft.com/office/powerpoint/2010/main" val="3860165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971600" y="3861048"/>
            <a:ext cx="7668852" cy="1815882"/>
          </a:xfrm>
          <a:prstGeom prst="rect">
            <a:avLst/>
          </a:prstGeom>
        </p:spPr>
        <p:txBody>
          <a:bodyPr wrap="square">
            <a:spAutoFit/>
          </a:bodyPr>
          <a:lstStyle/>
          <a:p>
            <a:pPr algn="just"/>
            <a:r>
              <a:rPr lang="en-US" sz="2800" dirty="0">
                <a:solidFill>
                  <a:schemeClr val="tx2">
                    <a:lumMod val="75000"/>
                  </a:schemeClr>
                </a:solidFill>
              </a:rPr>
              <a:t>So, it is possible to think that this ancient pedestrian path, consolidating over time, gave rise - in its nodes - to some of the most important and fascinating cities that we know today. </a:t>
            </a:r>
            <a:endParaRPr lang="it-IT" sz="2800" dirty="0"/>
          </a:p>
        </p:txBody>
      </p:sp>
      <p:pic>
        <p:nvPicPr>
          <p:cNvPr id="3" name="Immagine 2">
            <a:extLst>
              <a:ext uri="{FF2B5EF4-FFF2-40B4-BE49-F238E27FC236}">
                <a16:creationId xmlns:a16="http://schemas.microsoft.com/office/drawing/2014/main" id="{2E6BDD2A-533D-DB6A-DCD3-9DE10D6E3629}"/>
              </a:ext>
            </a:extLst>
          </p:cNvPr>
          <p:cNvPicPr>
            <a:picLocks noChangeAspect="1"/>
          </p:cNvPicPr>
          <p:nvPr/>
        </p:nvPicPr>
        <p:blipFill>
          <a:blip r:embed="rId4"/>
          <a:stretch>
            <a:fillRect/>
          </a:stretch>
        </p:blipFill>
        <p:spPr>
          <a:xfrm>
            <a:off x="1907704" y="548680"/>
            <a:ext cx="6553768" cy="2682472"/>
          </a:xfrm>
          <a:prstGeom prst="rect">
            <a:avLst/>
          </a:prstGeom>
        </p:spPr>
      </p:pic>
    </p:spTree>
    <p:extLst>
      <p:ext uri="{BB962C8B-B14F-4D97-AF65-F5344CB8AC3E}">
        <p14:creationId xmlns:p14="http://schemas.microsoft.com/office/powerpoint/2010/main" val="422075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899592" y="3789040"/>
            <a:ext cx="7668852" cy="1815882"/>
          </a:xfrm>
          <a:prstGeom prst="rect">
            <a:avLst/>
          </a:prstGeom>
        </p:spPr>
        <p:txBody>
          <a:bodyPr wrap="square">
            <a:spAutoFit/>
          </a:bodyPr>
          <a:lstStyle/>
          <a:p>
            <a:pPr algn="just"/>
            <a:r>
              <a:rPr lang="en-US" sz="2800" dirty="0">
                <a:solidFill>
                  <a:schemeClr val="tx2">
                    <a:lumMod val="75000"/>
                  </a:schemeClr>
                </a:solidFill>
              </a:rPr>
              <a:t>The path, among others, crossing the Tiber founded Rome, crossing the Arno founded Pisa, crossing the Rhone founded Arles and also founded Aix-en-Provence, Narbonne, </a:t>
            </a:r>
            <a:r>
              <a:rPr lang="en-US" sz="2800" dirty="0" err="1">
                <a:solidFill>
                  <a:schemeClr val="tx2">
                    <a:lumMod val="75000"/>
                  </a:schemeClr>
                </a:solidFill>
              </a:rPr>
              <a:t>Vlora</a:t>
            </a:r>
            <a:r>
              <a:rPr lang="en-US" sz="2800" dirty="0">
                <a:solidFill>
                  <a:schemeClr val="tx2">
                    <a:lumMod val="75000"/>
                  </a:schemeClr>
                </a:solidFill>
              </a:rPr>
              <a:t>, Edessa and Kavala</a:t>
            </a:r>
            <a:endParaRPr lang="it-IT" sz="2800" dirty="0"/>
          </a:p>
        </p:txBody>
      </p:sp>
      <p:pic>
        <p:nvPicPr>
          <p:cNvPr id="5" name="Immagine 4">
            <a:extLst>
              <a:ext uri="{FF2B5EF4-FFF2-40B4-BE49-F238E27FC236}">
                <a16:creationId xmlns:a16="http://schemas.microsoft.com/office/drawing/2014/main" id="{11F61074-0222-49DD-9939-EE67C13B8A07}"/>
              </a:ext>
            </a:extLst>
          </p:cNvPr>
          <p:cNvPicPr>
            <a:picLocks noChangeAspect="1"/>
          </p:cNvPicPr>
          <p:nvPr/>
        </p:nvPicPr>
        <p:blipFill>
          <a:blip r:embed="rId4"/>
          <a:stretch>
            <a:fillRect/>
          </a:stretch>
        </p:blipFill>
        <p:spPr>
          <a:xfrm>
            <a:off x="3419872" y="678185"/>
            <a:ext cx="4286250" cy="2390775"/>
          </a:xfrm>
          <a:prstGeom prst="rect">
            <a:avLst/>
          </a:prstGeom>
        </p:spPr>
      </p:pic>
    </p:spTree>
    <p:extLst>
      <p:ext uri="{BB962C8B-B14F-4D97-AF65-F5344CB8AC3E}">
        <p14:creationId xmlns:p14="http://schemas.microsoft.com/office/powerpoint/2010/main" val="705111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737574" y="4149080"/>
            <a:ext cx="7668852" cy="1384995"/>
          </a:xfrm>
          <a:prstGeom prst="rect">
            <a:avLst/>
          </a:prstGeom>
        </p:spPr>
        <p:txBody>
          <a:bodyPr wrap="square">
            <a:spAutoFit/>
          </a:bodyPr>
          <a:lstStyle/>
          <a:p>
            <a:pPr algn="just"/>
            <a:r>
              <a:rPr lang="en-US" sz="2800" dirty="0">
                <a:solidFill>
                  <a:schemeClr val="tx2">
                    <a:lumMod val="75000"/>
                  </a:schemeClr>
                </a:solidFill>
              </a:rPr>
              <a:t>Outside the Mediterranean Sea similar paths may have given rise to Xi'an, Samarkand, Tashkent, </a:t>
            </a:r>
            <a:r>
              <a:rPr lang="en-US" sz="2800" dirty="0" err="1">
                <a:solidFill>
                  <a:schemeClr val="tx2">
                    <a:lumMod val="75000"/>
                  </a:schemeClr>
                </a:solidFill>
              </a:rPr>
              <a:t>Gobekli</a:t>
            </a:r>
            <a:r>
              <a:rPr lang="en-US" sz="2800" dirty="0">
                <a:solidFill>
                  <a:schemeClr val="tx2">
                    <a:lumMod val="75000"/>
                  </a:schemeClr>
                </a:solidFill>
              </a:rPr>
              <a:t> </a:t>
            </a:r>
            <a:r>
              <a:rPr lang="en-US" sz="2800" dirty="0" err="1">
                <a:solidFill>
                  <a:schemeClr val="tx2">
                    <a:lumMod val="75000"/>
                  </a:schemeClr>
                </a:solidFill>
              </a:rPr>
              <a:t>Tepe</a:t>
            </a:r>
            <a:r>
              <a:rPr lang="en-US" sz="2800" dirty="0">
                <a:solidFill>
                  <a:schemeClr val="tx2">
                    <a:lumMod val="75000"/>
                  </a:schemeClr>
                </a:solidFill>
              </a:rPr>
              <a:t>, Karahan </a:t>
            </a:r>
            <a:r>
              <a:rPr lang="en-US" sz="2800" dirty="0" err="1">
                <a:solidFill>
                  <a:schemeClr val="tx2">
                    <a:lumMod val="75000"/>
                  </a:schemeClr>
                </a:solidFill>
              </a:rPr>
              <a:t>Tepe</a:t>
            </a:r>
            <a:r>
              <a:rPr lang="en-US" sz="2800" dirty="0">
                <a:solidFill>
                  <a:schemeClr val="tx2">
                    <a:lumMod val="75000"/>
                  </a:schemeClr>
                </a:solidFill>
              </a:rPr>
              <a:t> and Antioch</a:t>
            </a:r>
            <a:endParaRPr lang="it-IT" sz="2800" dirty="0">
              <a:solidFill>
                <a:schemeClr val="tx2">
                  <a:lumMod val="75000"/>
                </a:schemeClr>
              </a:solidFill>
            </a:endParaRPr>
          </a:p>
        </p:txBody>
      </p:sp>
      <p:pic>
        <p:nvPicPr>
          <p:cNvPr id="2" name="Immagine 1">
            <a:extLst>
              <a:ext uri="{FF2B5EF4-FFF2-40B4-BE49-F238E27FC236}">
                <a16:creationId xmlns:a16="http://schemas.microsoft.com/office/drawing/2014/main" id="{E0D6C158-C72F-37CD-3618-14033429756A}"/>
              </a:ext>
            </a:extLst>
          </p:cNvPr>
          <p:cNvPicPr>
            <a:picLocks noChangeAspect="1"/>
          </p:cNvPicPr>
          <p:nvPr/>
        </p:nvPicPr>
        <p:blipFill>
          <a:blip r:embed="rId3"/>
          <a:stretch>
            <a:fillRect/>
          </a:stretch>
        </p:blipFill>
        <p:spPr>
          <a:xfrm>
            <a:off x="2285746" y="549975"/>
            <a:ext cx="6120680" cy="3060340"/>
          </a:xfrm>
          <a:prstGeom prst="rect">
            <a:avLst/>
          </a:prstGeom>
        </p:spPr>
      </p:pic>
    </p:spTree>
    <p:extLst>
      <p:ext uri="{BB962C8B-B14F-4D97-AF65-F5344CB8AC3E}">
        <p14:creationId xmlns:p14="http://schemas.microsoft.com/office/powerpoint/2010/main" val="1545294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81648" y="4381172"/>
            <a:ext cx="8352927" cy="1384995"/>
          </a:xfrm>
          <a:prstGeom prst="rect">
            <a:avLst/>
          </a:prstGeom>
        </p:spPr>
        <p:txBody>
          <a:bodyPr wrap="square">
            <a:spAutoFit/>
          </a:bodyPr>
          <a:lstStyle/>
          <a:p>
            <a:r>
              <a:rPr lang="en-US" sz="2800" dirty="0">
                <a:solidFill>
                  <a:schemeClr val="tx2">
                    <a:lumMod val="75000"/>
                  </a:schemeClr>
                </a:solidFill>
              </a:rPr>
              <a:t>This hypothesis was born by an intuition. I observed the position of Rome at the end of the straight line of the final part (starting from Brindisi) of the Via </a:t>
            </a:r>
            <a:r>
              <a:rPr lang="en-US" sz="2800" dirty="0" err="1">
                <a:solidFill>
                  <a:schemeClr val="tx2">
                    <a:lumMod val="75000"/>
                  </a:schemeClr>
                </a:solidFill>
              </a:rPr>
              <a:t>Appia</a:t>
            </a:r>
            <a:r>
              <a:rPr lang="en-US" sz="2800" dirty="0">
                <a:solidFill>
                  <a:schemeClr val="tx2">
                    <a:lumMod val="75000"/>
                  </a:schemeClr>
                </a:solidFill>
              </a:rPr>
              <a:t>. </a:t>
            </a:r>
            <a:endParaRPr lang="it-IT" sz="2800" dirty="0">
              <a:solidFill>
                <a:schemeClr val="tx2">
                  <a:lumMod val="75000"/>
                </a:schemeClr>
              </a:solidFill>
            </a:endParaRPr>
          </a:p>
        </p:txBody>
      </p:sp>
      <p:pic>
        <p:nvPicPr>
          <p:cNvPr id="3074" name="Picture 2" descr="C:\Users\User\Documents\2023\ROMA 2023\PRESENTAZIONE E PROMOZIONE\POWERPOINT\mu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2877" y="260648"/>
            <a:ext cx="3312368" cy="3847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85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933450"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ttangolo 6"/>
          <p:cNvSpPr/>
          <p:nvPr/>
        </p:nvSpPr>
        <p:spPr>
          <a:xfrm>
            <a:off x="472526" y="4869160"/>
            <a:ext cx="8275938" cy="954107"/>
          </a:xfrm>
          <a:prstGeom prst="rect">
            <a:avLst/>
          </a:prstGeom>
        </p:spPr>
        <p:txBody>
          <a:bodyPr wrap="square">
            <a:spAutoFit/>
          </a:bodyPr>
          <a:lstStyle/>
          <a:p>
            <a:r>
              <a:rPr lang="en-US" sz="2800" dirty="0">
                <a:solidFill>
                  <a:schemeClr val="tx2">
                    <a:lumMod val="75000"/>
                  </a:schemeClr>
                </a:solidFill>
              </a:rPr>
              <a:t>This observation suggested me to extend this straight line </a:t>
            </a:r>
            <a:endParaRPr lang="it-IT" sz="2800" dirty="0"/>
          </a:p>
        </p:txBody>
      </p:sp>
      <p:pic>
        <p:nvPicPr>
          <p:cNvPr id="4098" name="Picture 2" descr="C:\Users\User\Documents\2023\ROMA 2023\PRESENTAZIONE E PROMOZIONE\POWERPOINT\muta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548680"/>
            <a:ext cx="3637237" cy="422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9349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TotalTime>
  <Words>1285</Words>
  <Application>Microsoft Office PowerPoint</Application>
  <PresentationFormat>Presentazione su schermo (4:3)</PresentationFormat>
  <Paragraphs>59</Paragraphs>
  <Slides>44</Slides>
  <Notes>5</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44</vt:i4>
      </vt:variant>
    </vt:vector>
  </HeadingPairs>
  <TitlesOfParts>
    <vt:vector size="47" baseType="lpstr">
      <vt:lpstr>Arial</vt:lpstr>
      <vt:lpstr>Calibri</vt:lpstr>
      <vt:lpstr>Tema di Office</vt:lpstr>
      <vt:lpstr>WHY ROME WAS BORN IN ROME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PERCHÉ ROMA È NATA A ROMA</dc:title>
  <dc:creator>Antonio PERRONE</dc:creator>
  <cp:lastModifiedBy>Utente</cp:lastModifiedBy>
  <cp:revision>61</cp:revision>
  <dcterms:created xsi:type="dcterms:W3CDTF">2023-12-09T16:47:27Z</dcterms:created>
  <dcterms:modified xsi:type="dcterms:W3CDTF">2025-03-05T14:44:50Z</dcterms:modified>
</cp:coreProperties>
</file>